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style4.xml" ContentType="application/vnd.ms-office.chartstyle+xml"/>
  <Override PartName="/ppt/charts/chart4.xml" ContentType="application/vnd.openxmlformats-officedocument.drawingml.chart+xml"/>
  <Override PartName="/ppt/charts/colors3.xml" ContentType="application/vnd.ms-office.chartcolorstyle+xml"/>
  <Override PartName="/ppt/charts/colors4.xml" ContentType="application/vnd.ms-office.chartcolorstyl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85" r:id="rId3"/>
    <p:sldId id="274" r:id="rId4"/>
    <p:sldId id="289" r:id="rId5"/>
    <p:sldId id="287" r:id="rId6"/>
    <p:sldId id="331" r:id="rId7"/>
    <p:sldId id="384" r:id="rId8"/>
    <p:sldId id="300" r:id="rId9"/>
    <p:sldId id="383" r:id="rId10"/>
    <p:sldId id="385" r:id="rId11"/>
    <p:sldId id="391" r:id="rId12"/>
    <p:sldId id="390" r:id="rId13"/>
    <p:sldId id="389" r:id="rId14"/>
    <p:sldId id="388" r:id="rId15"/>
    <p:sldId id="387" r:id="rId16"/>
    <p:sldId id="386" r:id="rId17"/>
    <p:sldId id="393" r:id="rId18"/>
    <p:sldId id="392" r:id="rId19"/>
    <p:sldId id="382" r:id="rId20"/>
    <p:sldId id="26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3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naglašeno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48" autoAdjust="0"/>
    <p:restoredTop sz="86211" autoAdjust="0"/>
  </p:normalViewPr>
  <p:slideViewPr>
    <p:cSldViewPr snapToGrid="0">
      <p:cViewPr varScale="1">
        <p:scale>
          <a:sx n="96" d="100"/>
          <a:sy n="96" d="100"/>
        </p:scale>
        <p:origin x="8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bs-Latn-B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Bahnschrift" panose="020B0502040204020203" pitchFamily="34" charset="0"/>
                <a:ea typeface="+mn-ea"/>
                <a:cs typeface="+mn-cs"/>
              </a:defRPr>
            </a:pPr>
            <a:r>
              <a:rPr lang="en-US" b="0" i="0" baseline="0" dirty="0">
                <a:solidFill>
                  <a:srgbClr val="FCB330"/>
                </a:solidFill>
                <a:latin typeface="Bahnschrift" panose="020B0502040204020203" pitchFamily="34" charset="0"/>
              </a:rPr>
              <a:t>OMLADINSKA BANKA USORA 2011 - 2022 </a:t>
            </a:r>
            <a:endParaRPr lang="bs-Latn-BA" b="0" i="0" baseline="0" dirty="0">
              <a:solidFill>
                <a:srgbClr val="FCB330"/>
              </a:solidFill>
              <a:latin typeface="Bahnschrift" panose="020B0502040204020203" pitchFamily="34" charset="0"/>
            </a:endParaRPr>
          </a:p>
        </c:rich>
      </c:tx>
      <c:layout>
        <c:manualLayout>
          <c:xMode val="edge"/>
          <c:yMode val="edge"/>
          <c:x val="0.2210269028871391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Bahnschrift" panose="020B0502040204020203" pitchFamily="34" charset="0"/>
              <a:ea typeface="+mn-ea"/>
              <a:cs typeface="+mn-cs"/>
            </a:defRPr>
          </a:pPr>
          <a:endParaRPr lang="sr-Latn-RS"/>
        </a:p>
      </c:txPr>
    </c:title>
    <c:autoTitleDeleted val="0"/>
    <c:plotArea>
      <c:layout>
        <c:manualLayout>
          <c:layoutTarget val="inner"/>
          <c:xMode val="edge"/>
          <c:yMode val="edge"/>
          <c:x val="0"/>
          <c:y val="0.19303377030237312"/>
          <c:w val="1"/>
          <c:h val="0.744623686562921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Ukupna vrijednost projekata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Bahnschrift" panose="020B0502040204020203" pitchFamily="34" charset="0"/>
                    <a:ea typeface="+mn-ea"/>
                    <a:cs typeface="+mn-cs"/>
                  </a:defRPr>
                </a:pPr>
                <a:endParaRPr lang="sr-Latn-R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List1!$A$2:$A$13</c:f>
              <c:numCache>
                <c:formatCode>0</c:formatCode>
                <c:ptCount val="12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  <c:pt idx="11">
                  <c:v>2022</c:v>
                </c:pt>
              </c:numCache>
            </c:numRef>
          </c:cat>
          <c:val>
            <c:numRef>
              <c:f>List1!$B$2:$B$13</c:f>
              <c:numCache>
                <c:formatCode>0</c:formatCode>
                <c:ptCount val="12"/>
                <c:pt idx="0">
                  <c:v>19308.240000000002</c:v>
                </c:pt>
                <c:pt idx="1">
                  <c:v>38962.11</c:v>
                </c:pt>
                <c:pt idx="2">
                  <c:v>34677.78</c:v>
                </c:pt>
                <c:pt idx="3">
                  <c:v>28421.43</c:v>
                </c:pt>
                <c:pt idx="4">
                  <c:v>19442.48</c:v>
                </c:pt>
                <c:pt idx="5">
                  <c:v>23428.75</c:v>
                </c:pt>
                <c:pt idx="6">
                  <c:v>26876.400000000001</c:v>
                </c:pt>
                <c:pt idx="7">
                  <c:v>24375.45</c:v>
                </c:pt>
                <c:pt idx="8">
                  <c:v>21072.22</c:v>
                </c:pt>
                <c:pt idx="9">
                  <c:v>25716</c:v>
                </c:pt>
                <c:pt idx="10">
                  <c:v>31158.25</c:v>
                </c:pt>
                <c:pt idx="11">
                  <c:v>18289.37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49-43B4-BB2C-3225A0CA8934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Utrošeno Fondacija Mozaik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Bahnschrift" panose="020B0502040204020203" pitchFamily="34" charset="0"/>
                    <a:ea typeface="+mn-ea"/>
                    <a:cs typeface="+mn-cs"/>
                  </a:defRPr>
                </a:pPr>
                <a:endParaRPr lang="sr-Latn-R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List1!$A$2:$A$13</c:f>
              <c:numCache>
                <c:formatCode>0</c:formatCode>
                <c:ptCount val="12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  <c:pt idx="11">
                  <c:v>2022</c:v>
                </c:pt>
              </c:numCache>
            </c:numRef>
          </c:cat>
          <c:val>
            <c:numRef>
              <c:f>List1!$C$2:$C$13</c:f>
              <c:numCache>
                <c:formatCode>0</c:formatCode>
                <c:ptCount val="12"/>
                <c:pt idx="0">
                  <c:v>4529.62</c:v>
                </c:pt>
                <c:pt idx="1">
                  <c:v>7981.53</c:v>
                </c:pt>
                <c:pt idx="2">
                  <c:v>5932.63</c:v>
                </c:pt>
                <c:pt idx="3">
                  <c:v>6585</c:v>
                </c:pt>
                <c:pt idx="4">
                  <c:v>3840.04</c:v>
                </c:pt>
                <c:pt idx="5">
                  <c:v>5592</c:v>
                </c:pt>
                <c:pt idx="6">
                  <c:v>5808.07</c:v>
                </c:pt>
                <c:pt idx="7">
                  <c:v>5982.39</c:v>
                </c:pt>
                <c:pt idx="8">
                  <c:v>5107.6000000000004</c:v>
                </c:pt>
                <c:pt idx="9">
                  <c:v>6898</c:v>
                </c:pt>
                <c:pt idx="10">
                  <c:v>8212.17</c:v>
                </c:pt>
                <c:pt idx="11">
                  <c:v>5647.37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49-43B4-BB2C-3225A0CA8934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Utrošeno Općina Usora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Bahnschrift" panose="020B0502040204020203" pitchFamily="34" charset="0"/>
                    <a:ea typeface="+mn-ea"/>
                    <a:cs typeface="+mn-cs"/>
                  </a:defRPr>
                </a:pPr>
                <a:endParaRPr lang="sr-Latn-R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List1!$A$2:$A$13</c:f>
              <c:numCache>
                <c:formatCode>0</c:formatCode>
                <c:ptCount val="12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  <c:pt idx="11">
                  <c:v>2022</c:v>
                </c:pt>
              </c:numCache>
            </c:numRef>
          </c:cat>
          <c:val>
            <c:numRef>
              <c:f>List1!$D$2:$D$13</c:f>
              <c:numCache>
                <c:formatCode>0</c:formatCode>
                <c:ptCount val="12"/>
                <c:pt idx="0">
                  <c:v>4497.8</c:v>
                </c:pt>
                <c:pt idx="1">
                  <c:v>9915.17</c:v>
                </c:pt>
                <c:pt idx="2">
                  <c:v>9065.15</c:v>
                </c:pt>
                <c:pt idx="3">
                  <c:v>6653.43</c:v>
                </c:pt>
                <c:pt idx="4">
                  <c:v>5702.44</c:v>
                </c:pt>
                <c:pt idx="5">
                  <c:v>8336.75</c:v>
                </c:pt>
                <c:pt idx="6">
                  <c:v>8948.33</c:v>
                </c:pt>
                <c:pt idx="7">
                  <c:v>8883.06</c:v>
                </c:pt>
                <c:pt idx="8">
                  <c:v>7664.62</c:v>
                </c:pt>
                <c:pt idx="9">
                  <c:v>8093</c:v>
                </c:pt>
                <c:pt idx="10">
                  <c:v>10276.08</c:v>
                </c:pt>
                <c:pt idx="11">
                  <c:v>6242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49-43B4-BB2C-3225A0CA8934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Doprinos neformalnih grupa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Bahnschrift" panose="020B0502040204020203" pitchFamily="34" charset="0"/>
                    <a:ea typeface="+mn-ea"/>
                    <a:cs typeface="+mn-cs"/>
                  </a:defRPr>
                </a:pPr>
                <a:endParaRPr lang="sr-Latn-R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List1!$A$2:$A$13</c:f>
              <c:numCache>
                <c:formatCode>0</c:formatCode>
                <c:ptCount val="12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  <c:pt idx="11">
                  <c:v>2022</c:v>
                </c:pt>
              </c:numCache>
            </c:numRef>
          </c:cat>
          <c:val>
            <c:numRef>
              <c:f>List1!$E$2:$E$13</c:f>
              <c:numCache>
                <c:formatCode>0</c:formatCode>
                <c:ptCount val="12"/>
                <c:pt idx="0">
                  <c:v>10280.82</c:v>
                </c:pt>
                <c:pt idx="1">
                  <c:v>21065.41</c:v>
                </c:pt>
                <c:pt idx="2">
                  <c:v>19680</c:v>
                </c:pt>
                <c:pt idx="3">
                  <c:v>15183</c:v>
                </c:pt>
                <c:pt idx="4">
                  <c:v>9900</c:v>
                </c:pt>
                <c:pt idx="5">
                  <c:v>9500</c:v>
                </c:pt>
                <c:pt idx="6">
                  <c:v>12120</c:v>
                </c:pt>
                <c:pt idx="7">
                  <c:v>9510</c:v>
                </c:pt>
                <c:pt idx="8">
                  <c:v>8300</c:v>
                </c:pt>
                <c:pt idx="9">
                  <c:v>10725</c:v>
                </c:pt>
                <c:pt idx="10">
                  <c:v>12670</c:v>
                </c:pt>
                <c:pt idx="11">
                  <c:v>6400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149-43B4-BB2C-3225A0CA893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590345423"/>
        <c:axId val="1590345839"/>
      </c:barChart>
      <c:catAx>
        <c:axId val="159034542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Bahnschrift" panose="020B0502040204020203" pitchFamily="34" charset="0"/>
                <a:ea typeface="+mn-ea"/>
                <a:cs typeface="+mn-cs"/>
              </a:defRPr>
            </a:pPr>
            <a:endParaRPr lang="sr-Latn-RS"/>
          </a:p>
        </c:txPr>
        <c:crossAx val="1590345839"/>
        <c:crosses val="autoZero"/>
        <c:auto val="1"/>
        <c:lblAlgn val="ctr"/>
        <c:lblOffset val="100"/>
        <c:noMultiLvlLbl val="0"/>
      </c:catAx>
      <c:valAx>
        <c:axId val="1590345839"/>
        <c:scaling>
          <c:orientation val="minMax"/>
        </c:scaling>
        <c:delete val="1"/>
        <c:axPos val="l"/>
        <c:numFmt formatCode="0" sourceLinked="1"/>
        <c:majorTickMark val="none"/>
        <c:minorTickMark val="none"/>
        <c:tickLblPos val="nextTo"/>
        <c:crossAx val="15903454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Bahnschrift" panose="020B0502040204020203" pitchFamily="34" charset="0"/>
              <a:ea typeface="+mn-ea"/>
              <a:cs typeface="+mn-cs"/>
            </a:defRPr>
          </a:pPr>
          <a:endParaRPr lang="sr-Latn-R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r-Latn-R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bs-Latn-B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500" dirty="0">
                <a:solidFill>
                  <a:srgbClr val="FCB330"/>
                </a:solidFill>
                <a:latin typeface="Bahnschrift" panose="020B0502040204020203" pitchFamily="34" charset="0"/>
              </a:rPr>
              <a:t>OMLADINSKA BANKA USORA</a:t>
            </a:r>
            <a:r>
              <a:rPr lang="en-US" sz="2500" baseline="0" dirty="0">
                <a:solidFill>
                  <a:srgbClr val="FCB330"/>
                </a:solidFill>
                <a:latin typeface="Bahnschrift" panose="020B0502040204020203" pitchFamily="34" charset="0"/>
              </a:rPr>
              <a:t> </a:t>
            </a:r>
            <a:r>
              <a:rPr lang="en-US" sz="2500" dirty="0">
                <a:solidFill>
                  <a:srgbClr val="FCB330"/>
                </a:solidFill>
                <a:latin typeface="Bahnschrift" panose="020B0502040204020203" pitchFamily="34" charset="0"/>
              </a:rPr>
              <a:t>2011-2022</a:t>
            </a:r>
            <a:endParaRPr lang="bs-Latn-BA" sz="2500" dirty="0">
              <a:solidFill>
                <a:srgbClr val="FCB330"/>
              </a:solidFill>
              <a:latin typeface="Bahnschrift" panose="020B0502040204020203" pitchFamily="34" charset="0"/>
            </a:endParaRPr>
          </a:p>
        </c:rich>
      </c:tx>
      <c:layout>
        <c:manualLayout>
          <c:xMode val="edge"/>
          <c:yMode val="edge"/>
          <c:x val="0.12849575993619655"/>
          <c:y val="4.6757315725092759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r-Latn-RS"/>
        </a:p>
      </c:txPr>
    </c:title>
    <c:autoTitleDeleted val="0"/>
    <c:plotArea>
      <c:layout>
        <c:manualLayout>
          <c:layoutTarget val="inner"/>
          <c:xMode val="edge"/>
          <c:yMode val="edge"/>
          <c:x val="1.011186329041692E-3"/>
          <c:y val="0.10095162182535775"/>
          <c:w val="0.99787435943499614"/>
          <c:h val="0.767486542354420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Broj volontera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ahnschrift" panose="020B0502040204020203" pitchFamily="34" charset="0"/>
                    <a:ea typeface="+mn-ea"/>
                    <a:cs typeface="+mn-cs"/>
                  </a:defRPr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List1!$A$2:$A$13</c:f>
              <c:numCache>
                <c:formatCode>General</c:formatCode>
                <c:ptCount val="12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  <c:pt idx="11">
                  <c:v>2022</c:v>
                </c:pt>
              </c:numCache>
            </c:numRef>
          </c:cat>
          <c:val>
            <c:numRef>
              <c:f>List1!$B$2:$B$13</c:f>
              <c:numCache>
                <c:formatCode>General</c:formatCode>
                <c:ptCount val="12"/>
                <c:pt idx="0">
                  <c:v>88</c:v>
                </c:pt>
                <c:pt idx="1">
                  <c:v>119</c:v>
                </c:pt>
                <c:pt idx="2">
                  <c:v>74</c:v>
                </c:pt>
                <c:pt idx="3">
                  <c:v>51</c:v>
                </c:pt>
                <c:pt idx="4">
                  <c:v>30</c:v>
                </c:pt>
                <c:pt idx="5">
                  <c:v>35</c:v>
                </c:pt>
                <c:pt idx="6">
                  <c:v>31</c:v>
                </c:pt>
                <c:pt idx="7">
                  <c:v>171</c:v>
                </c:pt>
                <c:pt idx="8">
                  <c:v>143</c:v>
                </c:pt>
                <c:pt idx="9">
                  <c:v>226</c:v>
                </c:pt>
                <c:pt idx="10">
                  <c:v>462</c:v>
                </c:pt>
                <c:pt idx="11">
                  <c:v>330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3E-4A04-8B46-6353C1C5EFC3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Broj volonterskih sati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ahnschrift" panose="020B0502040204020203" pitchFamily="34" charset="0"/>
                    <a:ea typeface="+mn-ea"/>
                    <a:cs typeface="+mn-cs"/>
                  </a:defRPr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List1!$A$2:$A$13</c:f>
              <c:numCache>
                <c:formatCode>General</c:formatCode>
                <c:ptCount val="12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  <c:pt idx="11">
                  <c:v>2022</c:v>
                </c:pt>
              </c:numCache>
            </c:numRef>
          </c:cat>
          <c:val>
            <c:numRef>
              <c:f>List1!$C$2:$C$13</c:f>
              <c:numCache>
                <c:formatCode>General</c:formatCode>
                <c:ptCount val="12"/>
                <c:pt idx="0">
                  <c:v>1163</c:v>
                </c:pt>
                <c:pt idx="1">
                  <c:v>890</c:v>
                </c:pt>
                <c:pt idx="2">
                  <c:v>1410</c:v>
                </c:pt>
                <c:pt idx="3">
                  <c:v>724</c:v>
                </c:pt>
                <c:pt idx="4">
                  <c:v>517</c:v>
                </c:pt>
                <c:pt idx="5">
                  <c:v>436</c:v>
                </c:pt>
                <c:pt idx="6">
                  <c:v>455</c:v>
                </c:pt>
                <c:pt idx="7">
                  <c:v>906</c:v>
                </c:pt>
                <c:pt idx="8">
                  <c:v>574</c:v>
                </c:pt>
                <c:pt idx="9">
                  <c:v>1250</c:v>
                </c:pt>
                <c:pt idx="10">
                  <c:v>1043</c:v>
                </c:pt>
                <c:pt idx="11">
                  <c:v>1790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3E-4A04-8B46-6353C1C5EFC3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Broj korisnika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0"/>
                  <c:y val="-5.37709130838567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583-4556-9F4B-B655E856303F}"/>
                </c:ext>
              </c:extLst>
            </c:dLbl>
            <c:dLbl>
              <c:idx val="4"/>
              <c:layout>
                <c:manualLayout>
                  <c:x val="0"/>
                  <c:y val="-3.50679867938195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583-4556-9F4B-B655E856303F}"/>
                </c:ext>
              </c:extLst>
            </c:dLbl>
            <c:dLbl>
              <c:idx val="5"/>
              <c:layout>
                <c:manualLayout>
                  <c:x val="-2.1749625503987629E-3"/>
                  <c:y val="-2.57165236488011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583-4556-9F4B-B655E856303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ahnschrift" panose="020B0502040204020203" pitchFamily="34" charset="0"/>
                    <a:ea typeface="+mn-ea"/>
                    <a:cs typeface="+mn-cs"/>
                  </a:defRPr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List1!$A$2:$A$13</c:f>
              <c:numCache>
                <c:formatCode>General</c:formatCode>
                <c:ptCount val="12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  <c:pt idx="11">
                  <c:v>2022</c:v>
                </c:pt>
              </c:numCache>
            </c:numRef>
          </c:cat>
          <c:val>
            <c:numRef>
              <c:f>List1!$D$2:$D$13</c:f>
              <c:numCache>
                <c:formatCode>General</c:formatCode>
                <c:ptCount val="12"/>
                <c:pt idx="0">
                  <c:v>2000</c:v>
                </c:pt>
                <c:pt idx="1">
                  <c:v>3966</c:v>
                </c:pt>
                <c:pt idx="2">
                  <c:v>2260</c:v>
                </c:pt>
                <c:pt idx="3">
                  <c:v>1900</c:v>
                </c:pt>
                <c:pt idx="4">
                  <c:v>745</c:v>
                </c:pt>
                <c:pt idx="5">
                  <c:v>660</c:v>
                </c:pt>
                <c:pt idx="6">
                  <c:v>2268</c:v>
                </c:pt>
                <c:pt idx="7">
                  <c:v>1342</c:v>
                </c:pt>
                <c:pt idx="8">
                  <c:v>663</c:v>
                </c:pt>
                <c:pt idx="9">
                  <c:v>2026</c:v>
                </c:pt>
                <c:pt idx="10">
                  <c:v>2722</c:v>
                </c:pt>
                <c:pt idx="11">
                  <c:v>1663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33E-4A04-8B46-6353C1C5EF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75749711"/>
        <c:axId val="1475750127"/>
      </c:barChart>
      <c:catAx>
        <c:axId val="14757497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ahnschrift" panose="020B0502040204020203" pitchFamily="34" charset="0"/>
                <a:ea typeface="+mn-ea"/>
                <a:cs typeface="+mn-cs"/>
              </a:defRPr>
            </a:pPr>
            <a:endParaRPr lang="sr-Latn-RS"/>
          </a:p>
        </c:txPr>
        <c:crossAx val="1475750127"/>
        <c:crosses val="autoZero"/>
        <c:auto val="1"/>
        <c:lblAlgn val="ctr"/>
        <c:lblOffset val="100"/>
        <c:noMultiLvlLbl val="0"/>
      </c:catAx>
      <c:valAx>
        <c:axId val="1475750127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4757497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ahnschrift" panose="020B0502040204020203" pitchFamily="34" charset="0"/>
                <a:ea typeface="+mn-ea"/>
                <a:cs typeface="+mn-cs"/>
              </a:defRPr>
            </a:pPr>
            <a:endParaRPr lang="sr-Latn-R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ahnschrift" panose="020B0502040204020203" pitchFamily="34" charset="0"/>
                <a:ea typeface="+mn-ea"/>
                <a:cs typeface="+mn-cs"/>
              </a:defRPr>
            </a:pPr>
            <a:endParaRPr lang="sr-Latn-R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ahnschrift" panose="020B0502040204020203" pitchFamily="34" charset="0"/>
                <a:ea typeface="+mn-ea"/>
                <a:cs typeface="+mn-cs"/>
              </a:defRPr>
            </a:pPr>
            <a:endParaRPr lang="sr-Latn-R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r-Latn-R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r-Latn-R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bs-Latn-B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Bahnschrift" panose="020B0502040204020203" pitchFamily="34" charset="0"/>
                <a:ea typeface="+mn-ea"/>
                <a:cs typeface="+mn-cs"/>
              </a:defRPr>
            </a:pPr>
            <a:r>
              <a:rPr lang="en-US" b="0" i="0" baseline="0" dirty="0">
                <a:solidFill>
                  <a:srgbClr val="FCB330"/>
                </a:solidFill>
                <a:latin typeface="Bahnschrift" panose="020B0502040204020203" pitchFamily="34" charset="0"/>
              </a:rPr>
              <a:t>OMLADINSKA BANKA USORA 2022 </a:t>
            </a:r>
            <a:endParaRPr lang="bs-Latn-BA" b="0" i="0" baseline="0" dirty="0">
              <a:solidFill>
                <a:srgbClr val="FCB330"/>
              </a:solidFill>
              <a:latin typeface="Bahnschrift" panose="020B0502040204020203" pitchFamily="34" charset="0"/>
            </a:endParaRPr>
          </a:p>
        </c:rich>
      </c:tx>
      <c:layout>
        <c:manualLayout>
          <c:xMode val="edge"/>
          <c:yMode val="edge"/>
          <c:x val="0.26998523622047244"/>
          <c:y val="5.239255555415750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Bahnschrift" panose="020B0502040204020203" pitchFamily="34" charset="0"/>
              <a:ea typeface="+mn-ea"/>
              <a:cs typeface="+mn-cs"/>
            </a:defRPr>
          </a:pPr>
          <a:endParaRPr lang="sr-Latn-RS"/>
        </a:p>
      </c:txPr>
    </c:title>
    <c:autoTitleDeleted val="0"/>
    <c:plotArea>
      <c:layout>
        <c:manualLayout>
          <c:layoutTarget val="inner"/>
          <c:xMode val="edge"/>
          <c:yMode val="edge"/>
          <c:x val="0"/>
          <c:y val="0.19303377030237312"/>
          <c:w val="1"/>
          <c:h val="0.744623686562921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Ukupna vrijednost projekata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Bahnschrift" panose="020B0502040204020203" pitchFamily="34" charset="0"/>
                    <a:ea typeface="+mn-ea"/>
                    <a:cs typeface="+mn-cs"/>
                  </a:defRPr>
                </a:pPr>
                <a:endParaRPr lang="sr-Latn-R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List1!$A$2</c:f>
              <c:numCache>
                <c:formatCode>0</c:formatCode>
                <c:ptCount val="1"/>
                <c:pt idx="0">
                  <c:v>2022</c:v>
                </c:pt>
              </c:numCache>
            </c:numRef>
          </c:cat>
          <c:val>
            <c:numRef>
              <c:f>List1!$B$2</c:f>
              <c:numCache>
                <c:formatCode>0</c:formatCode>
                <c:ptCount val="1"/>
                <c:pt idx="0">
                  <c:v>18289.37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49-43B4-BB2C-3225A0CA8934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Utrošeno Fondacija Mozaik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Bahnschrift" panose="020B0502040204020203" pitchFamily="34" charset="0"/>
                    <a:ea typeface="+mn-ea"/>
                    <a:cs typeface="+mn-cs"/>
                  </a:defRPr>
                </a:pPr>
                <a:endParaRPr lang="sr-Latn-R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List1!$A$2</c:f>
              <c:numCache>
                <c:formatCode>0</c:formatCode>
                <c:ptCount val="1"/>
                <c:pt idx="0">
                  <c:v>2022</c:v>
                </c:pt>
              </c:numCache>
            </c:numRef>
          </c:cat>
          <c:val>
            <c:numRef>
              <c:f>List1!$C$2</c:f>
              <c:numCache>
                <c:formatCode>0</c:formatCode>
                <c:ptCount val="1"/>
                <c:pt idx="0">
                  <c:v>5647.37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49-43B4-BB2C-3225A0CA8934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Utrošeno Općina Usora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Bahnschrift" panose="020B0502040204020203" pitchFamily="34" charset="0"/>
                    <a:ea typeface="+mn-ea"/>
                    <a:cs typeface="+mn-cs"/>
                  </a:defRPr>
                </a:pPr>
                <a:endParaRPr lang="sr-Latn-R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List1!$A$2</c:f>
              <c:numCache>
                <c:formatCode>0</c:formatCode>
                <c:ptCount val="1"/>
                <c:pt idx="0">
                  <c:v>2022</c:v>
                </c:pt>
              </c:numCache>
            </c:numRef>
          </c:cat>
          <c:val>
            <c:numRef>
              <c:f>List1!$D$2</c:f>
              <c:numCache>
                <c:formatCode>0</c:formatCode>
                <c:ptCount val="1"/>
                <c:pt idx="0">
                  <c:v>6242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49-43B4-BB2C-3225A0CA8934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Doprinos neformalnih grupa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Bahnschrift" panose="020B0502040204020203" pitchFamily="34" charset="0"/>
                    <a:ea typeface="+mn-ea"/>
                    <a:cs typeface="+mn-cs"/>
                  </a:defRPr>
                </a:pPr>
                <a:endParaRPr lang="sr-Latn-R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List1!$A$2</c:f>
              <c:numCache>
                <c:formatCode>0</c:formatCode>
                <c:ptCount val="1"/>
                <c:pt idx="0">
                  <c:v>2022</c:v>
                </c:pt>
              </c:numCache>
            </c:numRef>
          </c:cat>
          <c:val>
            <c:numRef>
              <c:f>List1!$E$2</c:f>
              <c:numCache>
                <c:formatCode>0</c:formatCode>
                <c:ptCount val="1"/>
                <c:pt idx="0">
                  <c:v>6400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149-43B4-BB2C-3225A0CA893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590345423"/>
        <c:axId val="1590345839"/>
      </c:barChart>
      <c:catAx>
        <c:axId val="159034542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Bahnschrift" panose="020B0502040204020203" pitchFamily="34" charset="0"/>
                <a:ea typeface="+mn-ea"/>
                <a:cs typeface="+mn-cs"/>
              </a:defRPr>
            </a:pPr>
            <a:endParaRPr lang="sr-Latn-RS"/>
          </a:p>
        </c:txPr>
        <c:crossAx val="1590345839"/>
        <c:crosses val="autoZero"/>
        <c:auto val="1"/>
        <c:lblAlgn val="ctr"/>
        <c:lblOffset val="100"/>
        <c:noMultiLvlLbl val="0"/>
      </c:catAx>
      <c:valAx>
        <c:axId val="1590345839"/>
        <c:scaling>
          <c:orientation val="minMax"/>
        </c:scaling>
        <c:delete val="1"/>
        <c:axPos val="l"/>
        <c:numFmt formatCode="0" sourceLinked="1"/>
        <c:majorTickMark val="none"/>
        <c:minorTickMark val="none"/>
        <c:tickLblPos val="nextTo"/>
        <c:crossAx val="15903454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Bahnschrift" panose="020B0502040204020203" pitchFamily="34" charset="0"/>
              <a:ea typeface="+mn-ea"/>
              <a:cs typeface="+mn-cs"/>
            </a:defRPr>
          </a:pPr>
          <a:endParaRPr lang="sr-Latn-R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r-Latn-R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bs-Latn-B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3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Bahnschrift" panose="020B0502040204020203" pitchFamily="34" charset="0"/>
                <a:ea typeface="+mn-ea"/>
                <a:cs typeface="+mn-cs"/>
              </a:defRPr>
            </a:pPr>
            <a:r>
              <a:rPr lang="en-US" sz="2300" baseline="0" dirty="0">
                <a:solidFill>
                  <a:srgbClr val="FCB330"/>
                </a:solidFill>
                <a:latin typeface="Bahnschrift" panose="020B0502040204020203" pitchFamily="34" charset="0"/>
              </a:rPr>
              <a:t>OMLADINSKA BANKA USORA- MIKROBIZNISI 2019-2022</a:t>
            </a:r>
            <a:endParaRPr lang="bs-Latn-BA" sz="2300" baseline="0" dirty="0">
              <a:solidFill>
                <a:srgbClr val="FCB330"/>
              </a:solidFill>
              <a:latin typeface="Bahnschrift" panose="020B0502040204020203" pitchFamily="34" charset="0"/>
            </a:endParaRPr>
          </a:p>
        </c:rich>
      </c:tx>
      <c:layout>
        <c:manualLayout>
          <c:xMode val="edge"/>
          <c:yMode val="edge"/>
          <c:x val="0.10539543501605697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3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Bahnschrift" panose="020B0502040204020203" pitchFamily="34" charset="0"/>
              <a:ea typeface="+mn-ea"/>
              <a:cs typeface="+mn-cs"/>
            </a:defRPr>
          </a:pPr>
          <a:endParaRPr lang="sr-Latn-RS"/>
        </a:p>
      </c:txPr>
    </c:title>
    <c:autoTitleDeleted val="0"/>
    <c:plotArea>
      <c:layout>
        <c:manualLayout>
          <c:layoutTarget val="inner"/>
          <c:xMode val="edge"/>
          <c:yMode val="edge"/>
          <c:x val="2.341832957883612E-2"/>
          <c:y val="0.11587835094303506"/>
          <c:w val="0.91740071358267716"/>
          <c:h val="0.767486542354420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Ukupna vrijednost mikrobiznisa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ahnschrift" panose="020B0502040204020203" pitchFamily="34" charset="0"/>
                    <a:ea typeface="+mn-ea"/>
                    <a:cs typeface="+mn-cs"/>
                  </a:defRPr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List1!$A$2:$A$3</c:f>
              <c:numCache>
                <c:formatCode>0</c:formatCode>
                <c:ptCount val="2"/>
                <c:pt idx="0">
                  <c:v>2019</c:v>
                </c:pt>
                <c:pt idx="1">
                  <c:v>2021</c:v>
                </c:pt>
              </c:numCache>
            </c:numRef>
          </c:cat>
          <c:val>
            <c:numRef>
              <c:f>List1!$B$2:$B$3</c:f>
              <c:numCache>
                <c:formatCode>0</c:formatCode>
                <c:ptCount val="2"/>
                <c:pt idx="0">
                  <c:v>2001.6</c:v>
                </c:pt>
                <c:pt idx="1">
                  <c:v>4002.21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3E-4A04-8B46-6353C1C5EFC3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Utrošeno Fondacija Mozaik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Bahnschrift" panose="020B0502040204020203" pitchFamily="34" charset="0"/>
                    <a:ea typeface="+mn-ea"/>
                    <a:cs typeface="+mn-cs"/>
                  </a:defRPr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List1!$A$2:$A$3</c:f>
              <c:numCache>
                <c:formatCode>0</c:formatCode>
                <c:ptCount val="2"/>
                <c:pt idx="0">
                  <c:v>2019</c:v>
                </c:pt>
                <c:pt idx="1">
                  <c:v>2021</c:v>
                </c:pt>
              </c:numCache>
            </c:numRef>
          </c:cat>
          <c:val>
            <c:numRef>
              <c:f>List1!$C$2:$C$3</c:f>
              <c:numCache>
                <c:formatCode>0</c:formatCode>
                <c:ptCount val="2"/>
                <c:pt idx="0">
                  <c:v>1000.7</c:v>
                </c:pt>
                <c:pt idx="1">
                  <c:v>2001.34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3E-4A04-8B46-6353C1C5EFC3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Utrošeno Općina Usora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Bahnschrift" panose="020B0502040204020203" pitchFamily="34" charset="0"/>
                    <a:ea typeface="+mn-ea"/>
                    <a:cs typeface="+mn-cs"/>
                  </a:defRPr>
                </a:pPr>
                <a:endParaRPr lang="sr-Latn-R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List1!$A$2:$A$3</c:f>
              <c:numCache>
                <c:formatCode>0</c:formatCode>
                <c:ptCount val="2"/>
                <c:pt idx="0">
                  <c:v>2019</c:v>
                </c:pt>
                <c:pt idx="1">
                  <c:v>2021</c:v>
                </c:pt>
              </c:numCache>
            </c:numRef>
          </c:cat>
          <c:val>
            <c:numRef>
              <c:f>List1!$D$2:$D$3</c:f>
              <c:numCache>
                <c:formatCode>0</c:formatCode>
                <c:ptCount val="2"/>
                <c:pt idx="0">
                  <c:v>1000.9</c:v>
                </c:pt>
                <c:pt idx="1">
                  <c:v>2000.87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33E-4A04-8B46-6353C1C5EF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75749711"/>
        <c:axId val="1475750127"/>
      </c:barChart>
      <c:catAx>
        <c:axId val="1475749711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ahnschrift" panose="020B0502040204020203" pitchFamily="34" charset="0"/>
                <a:ea typeface="+mn-ea"/>
                <a:cs typeface="+mn-cs"/>
              </a:defRPr>
            </a:pPr>
            <a:endParaRPr lang="sr-Latn-RS"/>
          </a:p>
        </c:txPr>
        <c:crossAx val="1475750127"/>
        <c:crosses val="autoZero"/>
        <c:auto val="1"/>
        <c:lblAlgn val="ctr"/>
        <c:lblOffset val="100"/>
        <c:noMultiLvlLbl val="0"/>
      </c:catAx>
      <c:valAx>
        <c:axId val="1475750127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crossAx val="14757497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20206408452833"/>
          <c:y val="0.95526094313487853"/>
          <c:w val="0.63595863337886749"/>
          <c:h val="4.473905686512152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Bahnschrift" panose="020B0502040204020203" pitchFamily="34" charset="0"/>
              <a:ea typeface="+mn-ea"/>
              <a:cs typeface="+mn-cs"/>
            </a:defRPr>
          </a:pPr>
          <a:endParaRPr lang="sr-Latn-R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r-Latn-R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D4C3C0-566C-487A-B0FD-6A2E7613E7A3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6503ED-1367-4BD4-AEAF-CF16F9E01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š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6503ED-1367-4BD4-AEAF-CF16F9E01E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427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š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6503ED-1367-4BD4-AEAF-CF16F9E01E3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883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š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6503ED-1367-4BD4-AEAF-CF16F9E01E3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853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š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6503ED-1367-4BD4-AEAF-CF16F9E01E3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290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F02AA-8F20-4E4B-95C5-1A4A0B7EB8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3E0CB4-08DD-4579-A71F-5849380C94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B8141-ACDF-43E7-B274-160E8293E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B16A-1C4A-41E8-BB38-AE837CCB4F51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A7AA3-6AA5-49B7-995D-5B8909D6B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41A15-5355-4260-84D5-B4267B28F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CB2A5-A237-4240-9B2E-870AABCA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897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7AFBA-5570-45E7-BECD-E80244A61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3867CD-23EA-4290-95CB-3A589F0F6C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63528C-403A-48B9-8C04-382318504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B16A-1C4A-41E8-BB38-AE837CCB4F51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8B485-F515-467B-BE4D-A72BD235A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0A058-D141-4E71-BB8A-BC8A3AB0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CB2A5-A237-4240-9B2E-870AABCA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00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56DC58-7CC2-4133-8948-83FB997F71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225039-95C7-4B9D-AE39-53F8ABCBDE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0BF8D-25A0-4CB9-93E7-F374A54AE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B16A-1C4A-41E8-BB38-AE837CCB4F51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218A5D-5AA6-4472-A0CF-FE0F92E2C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1995A-07C3-4445-9DDB-D49AC0DCF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CB2A5-A237-4240-9B2E-870AABCA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46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1622A-362A-4B7D-9E3B-6C4FADB6E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531CB1-E67E-4E29-8115-C4CF6CB937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58D7A8-EF63-4360-9D53-68916F198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B16A-1C4A-41E8-BB38-AE837CCB4F51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90923A-0971-4A78-8AED-700954021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44ED3-9DAA-43D5-955F-E46C37F78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CB2A5-A237-4240-9B2E-870AABCA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271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28872-0AD3-41EB-BE9B-F04ED8117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CB4F37-E619-42F9-92DC-D081A9377A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488A16-DD93-45E1-8D41-8948A2D6E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B16A-1C4A-41E8-BB38-AE837CCB4F51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40788-B5C8-4A46-B88F-3E5403C04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24D819-75EF-4915-9773-98C190EE0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CB2A5-A237-4240-9B2E-870AABCA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866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DA8AD-E5AB-4B7D-ACB7-0B050C18B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460145-4ECE-4018-A303-D068F2685C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054A5B-6AF3-4BFC-A3F6-6168CCF538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04A94A-EBBB-4017-98E3-44280E562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B16A-1C4A-41E8-BB38-AE837CCB4F51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566A79-710A-4EA4-95B8-09D68751D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68E32A-1EC0-423A-B394-1EF782D64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CB2A5-A237-4240-9B2E-870AABCA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38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56205-C62E-4B0D-A3FF-8651F7318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2901E4-9806-4B23-B5E9-85E67E4BB9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351A71-EBC8-4A47-B439-F94D432320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2787EC-315D-4BD2-A8B0-7A193DDA4F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9D9506-EF0B-4EDB-8CBE-1A39A70BF8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E3347B-CD3B-498F-8ABE-D65D74E74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B16A-1C4A-41E8-BB38-AE837CCB4F51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265F8A-2E71-4553-BA79-79CA67C6D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ABA4EF-A325-4421-8B7A-F682C6725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CB2A5-A237-4240-9B2E-870AABCA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434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9ACF6-592A-435A-BDA1-D2342808B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2587FE-D462-4FE3-BE68-4921CFA7C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B16A-1C4A-41E8-BB38-AE837CCB4F51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7386F7-7B74-42F5-9995-D0CAACD3C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222ADC-7B61-4130-89C0-12ED1F963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CB2A5-A237-4240-9B2E-870AABCA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26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D0E651-4F56-40A8-917E-269A03CF0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B16A-1C4A-41E8-BB38-AE837CCB4F51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008985-AC03-4B14-85BA-05A9418C9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E83B55-81FF-4FDD-ABEB-230C64539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CB2A5-A237-4240-9B2E-870AABCA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067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CC63A-2FC9-42DC-9727-DBAD6440A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6D40CC-5570-4AD3-83C5-9AB5B6122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B8FEEB-2068-4E88-81B8-233F9FBA51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F124AC-BEFC-49A2-B701-F23E4EC5E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B16A-1C4A-41E8-BB38-AE837CCB4F51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227637-180F-4F09-814C-5B46E87C3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AF23C0-42CA-443E-991E-4CC68D8F1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CB2A5-A237-4240-9B2E-870AABCA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160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AC207-F406-4B57-8531-BA8103223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88BFF2-87AC-444D-BD60-12E16EB1E2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2C2672-83AF-4086-8BC7-CE25AC4367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B0BAFA-4B97-4AD3-926A-D6EBEC012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B16A-1C4A-41E8-BB38-AE837CCB4F51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ABCF57-07B9-4065-8C2B-EC834113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BD10DB-DB37-479D-89A1-00F3BB340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CB2A5-A237-4240-9B2E-870AABCA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65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C59023-59D6-41A7-AB0B-533D4EEBC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58485A-0794-43FE-B91A-B6914D536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039337-D126-49EC-B1D4-654AFC0B48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9B16A-1C4A-41E8-BB38-AE837CCB4F51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C69816-1735-4448-8EEE-F8491195B2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D40C5-E1C0-42F0-92C0-0D6D707B67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CB2A5-A237-4240-9B2E-870AABCA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985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19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4" name="Rectangle 93">
            <a:extLst>
              <a:ext uri="{FF2B5EF4-FFF2-40B4-BE49-F238E27FC236}">
                <a16:creationId xmlns:a16="http://schemas.microsoft.com/office/drawing/2014/main" id="{D038248A-211C-4EEC-8401-C761B929FB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C30A849F-66D9-40C8-BEC8-35AFF8F456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4542298-A2B1-480F-A11C-A40EDD19B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289890" y="0"/>
            <a:ext cx="3902110" cy="2382977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74AEB45E-B965-46A0-8557-C646B5011B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921A22C7-11AD-44B0-9BF7-6E3A458215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87049D82-B7F3-4192-8337-4BDB16955E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4A7FAD9-577C-4D2E-A3B5-C6D0A39D47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99A1BCF-8B30-47E1-860D-BFC433146A0C}"/>
              </a:ext>
            </a:extLst>
          </p:cNvPr>
          <p:cNvSpPr txBox="1"/>
          <p:nvPr/>
        </p:nvSpPr>
        <p:spPr>
          <a:xfrm>
            <a:off x="1179226" y="2890979"/>
            <a:ext cx="9833548" cy="2693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600" dirty="0">
              <a:solidFill>
                <a:srgbClr val="FCB330"/>
              </a:solidFill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A5C9C35-2375-49EB-B99C-17C87D42FE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0" y="4682671"/>
            <a:ext cx="2898948" cy="2175328"/>
            <a:chOff x="-305" y="-1"/>
            <a:chExt cx="3832880" cy="2876136"/>
          </a:xfrm>
        </p:grpSpPr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7BE7B8C5-3FC9-47E9-B555-AFCB849A41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15B6EFE-6DC2-4A72-AC12-BCCC3638A6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AE8C1B65-6799-4DD1-B262-01901DA126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03829674-8FAF-4E90-9FB7-C6CE17839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Slika 14">
            <a:extLst>
              <a:ext uri="{FF2B5EF4-FFF2-40B4-BE49-F238E27FC236}">
                <a16:creationId xmlns:a16="http://schemas.microsoft.com/office/drawing/2014/main" id="{136BBE7A-A5E5-1583-962F-DA5CD02F54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4" y="5553605"/>
            <a:ext cx="1480930" cy="129394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263308F-D081-E909-F4D0-90E688D302C9}"/>
              </a:ext>
            </a:extLst>
          </p:cNvPr>
          <p:cNvSpPr txBox="1"/>
          <p:nvPr/>
        </p:nvSpPr>
        <p:spPr>
          <a:xfrm>
            <a:off x="2359397" y="6108843"/>
            <a:ext cx="8126603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800" dirty="0">
                <a:solidFill>
                  <a:srgbClr val="FCB330"/>
                </a:solidFill>
                <a:latin typeface="Bahnschrift" panose="020B0502040204020203" pitchFamily="34" charset="0"/>
              </a:rPr>
              <a:t>Općina </a:t>
            </a:r>
            <a:r>
              <a:rPr lang="en-US" sz="2800" dirty="0" err="1">
                <a:solidFill>
                  <a:srgbClr val="FCB330"/>
                </a:solidFill>
                <a:latin typeface="Bahnschrift" panose="020B0502040204020203" pitchFamily="34" charset="0"/>
              </a:rPr>
              <a:t>Usora</a:t>
            </a:r>
            <a:r>
              <a:rPr lang="en-US" sz="2800" dirty="0">
                <a:solidFill>
                  <a:srgbClr val="FCB330"/>
                </a:solidFill>
                <a:latin typeface="Bahnschrift" panose="020B0502040204020203" pitchFamily="34" charset="0"/>
              </a:rPr>
              <a:t>, 23.11.2022. </a:t>
            </a:r>
            <a:r>
              <a:rPr lang="en-US" sz="2800" dirty="0" err="1">
                <a:solidFill>
                  <a:srgbClr val="FCB330"/>
                </a:solidFill>
                <a:latin typeface="Bahnschrift" panose="020B0502040204020203" pitchFamily="34" charset="0"/>
              </a:rPr>
              <a:t>godine</a:t>
            </a:r>
            <a:endParaRPr lang="en-US" sz="2800" dirty="0">
              <a:solidFill>
                <a:srgbClr val="FCB330"/>
              </a:solidFill>
              <a:latin typeface="Bahnschrift" panose="020B0502040204020203" pitchFamily="34" charset="0"/>
            </a:endParaRPr>
          </a:p>
        </p:txBody>
      </p:sp>
      <p:pic>
        <p:nvPicPr>
          <p:cNvPr id="34" name="Slika 33">
            <a:extLst>
              <a:ext uri="{FF2B5EF4-FFF2-40B4-BE49-F238E27FC236}">
                <a16:creationId xmlns:a16="http://schemas.microsoft.com/office/drawing/2014/main" id="{5A6D1A49-AE22-0E96-038D-7DECDAC60F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878" y="-63507"/>
            <a:ext cx="3064055" cy="1323616"/>
          </a:xfrm>
          <a:prstGeom prst="rect">
            <a:avLst/>
          </a:prstGeom>
        </p:spPr>
      </p:pic>
      <p:pic>
        <p:nvPicPr>
          <p:cNvPr id="4" name="Slika 3" descr="Slika koja sadrži tekst, osoba, osobe, pozira&#10;&#10;Opis je automatski generiran">
            <a:extLst>
              <a:ext uri="{FF2B5EF4-FFF2-40B4-BE49-F238E27FC236}">
                <a16:creationId xmlns:a16="http://schemas.microsoft.com/office/drawing/2014/main" id="{621057ED-12DC-2B2F-D55C-8121AAE50C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782" y="1679612"/>
            <a:ext cx="6036563" cy="4024375"/>
          </a:xfrm>
          <a:prstGeom prst="rect">
            <a:avLst/>
          </a:prstGeom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F964F980-7060-7ED0-2BDC-0A72CE340F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0" y="152087"/>
            <a:ext cx="517935" cy="580445"/>
          </a:xfrm>
          <a:prstGeom prst="rect">
            <a:avLst/>
          </a:prstGeom>
        </p:spPr>
      </p:pic>
      <p:pic>
        <p:nvPicPr>
          <p:cNvPr id="11" name="Slika 10" descr="Slika koja sadrži tekst&#10;&#10;Opis je automatski generiran">
            <a:extLst>
              <a:ext uri="{FF2B5EF4-FFF2-40B4-BE49-F238E27FC236}">
                <a16:creationId xmlns:a16="http://schemas.microsoft.com/office/drawing/2014/main" id="{F7766C59-74E6-4005-F048-141E2EA260C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984" y="152087"/>
            <a:ext cx="2531165" cy="57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495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0406BB76-4DFE-5129-A46E-5F01752F80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49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D4CCD597-E1D1-CA1D-F441-29345F82C1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732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86BDD71F-A63F-4755-E0B7-8BEFDEF817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373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8A60DBAA-4912-34FD-899A-FEF09BAD07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5191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D111F1FE-744A-F296-530C-AD68E677D7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8795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FE815B19-D057-7D67-A493-68E7B9C521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2547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880CF578-499B-8EF5-23AE-720157409F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7448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6F251082-A6C2-3164-C677-6D9BD7CD51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44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8849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79DCD30F-47BB-8EB2-8ECE-9205C182B0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0881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AD66FEA-F8D1-6FEC-AE96-B228E75A8BCA}"/>
              </a:ext>
            </a:extLst>
          </p:cNvPr>
          <p:cNvSpPr txBox="1"/>
          <p:nvPr/>
        </p:nvSpPr>
        <p:spPr>
          <a:xfrm>
            <a:off x="2944554" y="-105399"/>
            <a:ext cx="6302893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3200" dirty="0">
                <a:solidFill>
                  <a:schemeClr val="accent2"/>
                </a:solidFill>
                <a:latin typeface="Bahnschrift" panose="020B0502040204020203" pitchFamily="34" charset="0"/>
              </a:rPr>
              <a:t>MEMORANDUM O SARADNJI </a:t>
            </a:r>
            <a:endParaRPr lang="en-US" sz="3200" dirty="0">
              <a:solidFill>
                <a:schemeClr val="accent2"/>
              </a:solidFill>
              <a:effectLst/>
              <a:latin typeface="Bahnschrift" panose="020B050204020402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3200" dirty="0">
                <a:solidFill>
                  <a:schemeClr val="accent2"/>
                </a:solidFill>
                <a:effectLst/>
                <a:latin typeface="Bahnschrift" panose="020B0502040204020203" pitchFamily="34" charset="0"/>
              </a:rPr>
              <a:t>2023-2026</a:t>
            </a:r>
          </a:p>
        </p:txBody>
      </p:sp>
      <p:pic>
        <p:nvPicPr>
          <p:cNvPr id="6" name="Picture 31">
            <a:extLst>
              <a:ext uri="{FF2B5EF4-FFF2-40B4-BE49-F238E27FC236}">
                <a16:creationId xmlns:a16="http://schemas.microsoft.com/office/drawing/2014/main" id="{674FBEBA-963B-8F93-D0D8-62303700BA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7896" y="64514"/>
            <a:ext cx="2154537" cy="56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4B9DD470-D1A7-B508-04C8-728AFA838C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1" y="152087"/>
            <a:ext cx="517935" cy="580445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457630C-B28D-B1FC-C0DD-14D657D763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704894"/>
              </p:ext>
            </p:extLst>
          </p:nvPr>
        </p:nvGraphicFramePr>
        <p:xfrm>
          <a:off x="1" y="1123123"/>
          <a:ext cx="12191999" cy="57348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22200">
                  <a:extLst>
                    <a:ext uri="{9D8B030D-6E8A-4147-A177-3AD203B41FA5}">
                      <a16:colId xmlns:a16="http://schemas.microsoft.com/office/drawing/2014/main" val="1901477451"/>
                    </a:ext>
                  </a:extLst>
                </a:gridCol>
                <a:gridCol w="1267957">
                  <a:extLst>
                    <a:ext uri="{9D8B030D-6E8A-4147-A177-3AD203B41FA5}">
                      <a16:colId xmlns:a16="http://schemas.microsoft.com/office/drawing/2014/main" val="3685119846"/>
                    </a:ext>
                  </a:extLst>
                </a:gridCol>
                <a:gridCol w="1745216">
                  <a:extLst>
                    <a:ext uri="{9D8B030D-6E8A-4147-A177-3AD203B41FA5}">
                      <a16:colId xmlns:a16="http://schemas.microsoft.com/office/drawing/2014/main" val="3873899854"/>
                    </a:ext>
                  </a:extLst>
                </a:gridCol>
                <a:gridCol w="1338901">
                  <a:extLst>
                    <a:ext uri="{9D8B030D-6E8A-4147-A177-3AD203B41FA5}">
                      <a16:colId xmlns:a16="http://schemas.microsoft.com/office/drawing/2014/main" val="2808966272"/>
                    </a:ext>
                  </a:extLst>
                </a:gridCol>
                <a:gridCol w="1572371">
                  <a:extLst>
                    <a:ext uri="{9D8B030D-6E8A-4147-A177-3AD203B41FA5}">
                      <a16:colId xmlns:a16="http://schemas.microsoft.com/office/drawing/2014/main" val="3178988623"/>
                    </a:ext>
                  </a:extLst>
                </a:gridCol>
                <a:gridCol w="1803259">
                  <a:extLst>
                    <a:ext uri="{9D8B030D-6E8A-4147-A177-3AD203B41FA5}">
                      <a16:colId xmlns:a16="http://schemas.microsoft.com/office/drawing/2014/main" val="4149476746"/>
                    </a:ext>
                  </a:extLst>
                </a:gridCol>
                <a:gridCol w="1804550">
                  <a:extLst>
                    <a:ext uri="{9D8B030D-6E8A-4147-A177-3AD203B41FA5}">
                      <a16:colId xmlns:a16="http://schemas.microsoft.com/office/drawing/2014/main" val="1870809011"/>
                    </a:ext>
                  </a:extLst>
                </a:gridCol>
                <a:gridCol w="1537545">
                  <a:extLst>
                    <a:ext uri="{9D8B030D-6E8A-4147-A177-3AD203B41FA5}">
                      <a16:colId xmlns:a16="http://schemas.microsoft.com/office/drawing/2014/main" val="1957509009"/>
                    </a:ext>
                  </a:extLst>
                </a:gridCol>
              </a:tblGrid>
              <a:tr h="5506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Godina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Partneri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Programske aktivnosti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Broj grantova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Iznos za grantove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Broj mikrobiznisa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Iznos za mikrobiznise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Ukupno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975351"/>
                  </a:ext>
                </a:extLst>
              </a:tr>
              <a:tr h="7561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2023.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Mozaik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Općina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6.000 KM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 2.000 KM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10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7.200 KM 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10.800 KM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2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2.000 KM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2.000 KM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15.200 KM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14.800 KM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0105596"/>
                  </a:ext>
                </a:extLst>
              </a:tr>
              <a:tr h="9824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2024.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Mozaik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Općina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6.000 KM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 2.000 KM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10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7.200 KM 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10.800 KM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2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2.000 KM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2.000 KM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15.200 KM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14.800 KM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6149682"/>
                  </a:ext>
                </a:extLst>
              </a:tr>
              <a:tr h="9824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2025.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Mozaik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Općina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6.000 KM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 2.000 KM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10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7.200 KM 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10.800 KM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2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2.000 KM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2.000 KM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15.200 KM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14.800 KM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5919113"/>
                  </a:ext>
                </a:extLst>
              </a:tr>
              <a:tr h="9824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2026.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Mozaik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Općina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6.000 KM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 2.000 KM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10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7.200 KM 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10.800 KM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2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2.000 KM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2.000 KM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15.200 KM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14.800 KM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6141378"/>
                  </a:ext>
                </a:extLst>
              </a:tr>
              <a:tr h="148083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Subtotal Mozaik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Subtotal Općina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Ukupno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24.000 KM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    8.000 KM 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32.000 KM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16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24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40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28.800 KM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43.200 KM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72.000 KM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 dirty="0">
                          <a:effectLst/>
                          <a:latin typeface="Bahnschrift" panose="020B0502040204020203" pitchFamily="34" charset="0"/>
                        </a:rPr>
                        <a:t>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 dirty="0">
                          <a:effectLst/>
                          <a:latin typeface="Bahnschrift" panose="020B0502040204020203" pitchFamily="34" charset="0"/>
                        </a:rPr>
                        <a:t>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 dirty="0">
                          <a:effectLst/>
                          <a:latin typeface="Bahnschrift" panose="020B0502040204020203" pitchFamily="34" charset="0"/>
                        </a:rPr>
                        <a:t>8</a:t>
                      </a:r>
                      <a:endParaRPr lang="bs-Latn-BA" sz="1200" dirty="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8.000 KM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8.000 KM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>
                          <a:effectLst/>
                          <a:latin typeface="Bahnschrift" panose="020B0502040204020203" pitchFamily="34" charset="0"/>
                        </a:rPr>
                        <a:t>16.000 KM</a:t>
                      </a:r>
                      <a:endParaRPr lang="bs-Latn-BA" sz="120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 dirty="0">
                          <a:effectLst/>
                          <a:latin typeface="Bahnschrift" panose="020B0502040204020203" pitchFamily="34" charset="0"/>
                        </a:rPr>
                        <a:t>60.800 KM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 dirty="0">
                          <a:effectLst/>
                          <a:latin typeface="Bahnschrift" panose="020B0502040204020203" pitchFamily="34" charset="0"/>
                        </a:rPr>
                        <a:t>59.200 KM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s-Latn-BA" sz="1200" dirty="0">
                          <a:effectLst/>
                          <a:latin typeface="Bahnschrift" panose="020B0502040204020203" pitchFamily="34" charset="0"/>
                        </a:rPr>
                        <a:t>120.000 KM</a:t>
                      </a:r>
                      <a:endParaRPr lang="bs-Latn-BA" sz="1200" dirty="0">
                        <a:effectLst/>
                        <a:latin typeface="Bahnschrift" panose="020B0502040204020203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2751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7099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179580F-0C67-44C2-9788-3544B3339A6C}"/>
              </a:ext>
            </a:extLst>
          </p:cNvPr>
          <p:cNvSpPr txBox="1"/>
          <p:nvPr/>
        </p:nvSpPr>
        <p:spPr>
          <a:xfrm>
            <a:off x="1372991" y="200218"/>
            <a:ext cx="72725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2500" dirty="0">
                <a:solidFill>
                  <a:schemeClr val="accent4"/>
                </a:solidFill>
                <a:effectLst/>
                <a:latin typeface="Bahnschrift" panose="020B0502040204020203" pitchFamily="34" charset="0"/>
              </a:rPr>
              <a:t>OMLADINSKA BANKA</a:t>
            </a:r>
            <a:r>
              <a:rPr lang="sr-Latn-RS" sz="2500" dirty="0">
                <a:solidFill>
                  <a:schemeClr val="accent4"/>
                </a:solidFill>
                <a:latin typeface="Bahnschrift" panose="020B0502040204020203" pitchFamily="34" charset="0"/>
              </a:rPr>
              <a:t> </a:t>
            </a:r>
            <a:r>
              <a:rPr lang="en-US" sz="2500" dirty="0">
                <a:solidFill>
                  <a:schemeClr val="accent4"/>
                </a:solidFill>
                <a:latin typeface="Bahnschrift" panose="020B0502040204020203" pitchFamily="34" charset="0"/>
              </a:rPr>
              <a:t>USORA PROJEKTI 2011</a:t>
            </a:r>
            <a:r>
              <a:rPr lang="en-US" sz="2500" dirty="0">
                <a:solidFill>
                  <a:schemeClr val="accent4"/>
                </a:solidFill>
                <a:effectLst/>
                <a:latin typeface="Bahnschrift" panose="020B0502040204020203" pitchFamily="34" charset="0"/>
              </a:rPr>
              <a:t> - 2022 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526C41D-5110-4D23-9AFB-15A1D88E2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6997" y="6080289"/>
            <a:ext cx="2154537" cy="56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9A6D13E-372A-C7F0-D979-86AF6D3D8E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4" t="69922" r="12542"/>
          <a:stretch/>
        </p:blipFill>
        <p:spPr>
          <a:xfrm>
            <a:off x="1650600" y="2298306"/>
            <a:ext cx="6219567" cy="1748472"/>
          </a:xfrm>
          <a:prstGeom prst="rect">
            <a:avLst/>
          </a:prstGeom>
        </p:spPr>
      </p:pic>
      <p:pic>
        <p:nvPicPr>
          <p:cNvPr id="10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4B55C6D-5E30-C0A6-2159-603475CA98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4" t="69922" r="12542"/>
          <a:stretch/>
        </p:blipFill>
        <p:spPr>
          <a:xfrm>
            <a:off x="2578428" y="3365062"/>
            <a:ext cx="6219567" cy="1748472"/>
          </a:xfrm>
          <a:prstGeom prst="rect">
            <a:avLst/>
          </a:prstGeom>
        </p:spPr>
      </p:pic>
      <p:pic>
        <p:nvPicPr>
          <p:cNvPr id="12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5C7FBDA-3589-B807-7BC2-40F687A843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4" t="69922" r="12542"/>
          <a:stretch/>
        </p:blipFill>
        <p:spPr>
          <a:xfrm>
            <a:off x="3697430" y="4410132"/>
            <a:ext cx="6219567" cy="1748472"/>
          </a:xfrm>
          <a:prstGeom prst="rect">
            <a:avLst/>
          </a:prstGeom>
        </p:spPr>
      </p:pic>
      <p:pic>
        <p:nvPicPr>
          <p:cNvPr id="13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BE3028F-433E-7A8E-AEE7-DF5A6DBC9D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4" t="69922" r="12542"/>
          <a:stretch/>
        </p:blipFill>
        <p:spPr>
          <a:xfrm>
            <a:off x="4588900" y="5438327"/>
            <a:ext cx="6219567" cy="174847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5A56B00-5AB9-1999-4EAC-EB05216090FD}"/>
              </a:ext>
            </a:extLst>
          </p:cNvPr>
          <p:cNvSpPr txBox="1"/>
          <p:nvPr/>
        </p:nvSpPr>
        <p:spPr>
          <a:xfrm>
            <a:off x="3354861" y="2490353"/>
            <a:ext cx="33088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BA" sz="1200" dirty="0">
                <a:latin typeface="Bahnschrift" panose="020B0502040204020203" pitchFamily="34" charset="0"/>
              </a:rPr>
              <a:t>Ukupna vrijednost projekata</a:t>
            </a:r>
            <a:endParaRPr lang="en-US" sz="1200" dirty="0">
              <a:latin typeface="Bahnschrift" panose="020B0502040204020203" pitchFamily="34" charset="0"/>
            </a:endParaRPr>
          </a:p>
          <a:p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BAA6EE-E6C8-4C2E-1F82-28A90E311C74}"/>
              </a:ext>
            </a:extLst>
          </p:cNvPr>
          <p:cNvSpPr txBox="1"/>
          <p:nvPr/>
        </p:nvSpPr>
        <p:spPr>
          <a:xfrm>
            <a:off x="4259046" y="3429000"/>
            <a:ext cx="22809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Bahnschrift" panose="020B0502040204020203" pitchFamily="34" charset="0"/>
            </a:endParaRPr>
          </a:p>
          <a:p>
            <a:r>
              <a:rPr lang="en-US" sz="1000" dirty="0" err="1">
                <a:latin typeface="Bahnschrift" panose="020B0502040204020203" pitchFamily="34" charset="0"/>
              </a:rPr>
              <a:t>Utrošena</a:t>
            </a:r>
            <a:r>
              <a:rPr lang="en-US" sz="1000" dirty="0">
                <a:latin typeface="Bahnschrift" panose="020B0502040204020203" pitchFamily="34" charset="0"/>
              </a:rPr>
              <a:t> </a:t>
            </a:r>
            <a:r>
              <a:rPr lang="en-US" sz="1000" dirty="0" err="1">
                <a:latin typeface="Bahnschrift" panose="020B0502040204020203" pitchFamily="34" charset="0"/>
              </a:rPr>
              <a:t>sredstva</a:t>
            </a:r>
            <a:r>
              <a:rPr lang="en-US" sz="1000" dirty="0">
                <a:latin typeface="Bahnschrift" panose="020B0502040204020203" pitchFamily="34" charset="0"/>
              </a:rPr>
              <a:t> Općina </a:t>
            </a:r>
            <a:r>
              <a:rPr lang="en-US" sz="1000" dirty="0" err="1">
                <a:latin typeface="Bahnschrift" panose="020B0502040204020203" pitchFamily="34" charset="0"/>
              </a:rPr>
              <a:t>Usora</a:t>
            </a:r>
            <a:endParaRPr lang="en-US" sz="1000" dirty="0">
              <a:latin typeface="Bahnschrift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3B509C1-412D-1E07-CB75-DB5773433068}"/>
              </a:ext>
            </a:extLst>
          </p:cNvPr>
          <p:cNvSpPr txBox="1"/>
          <p:nvPr/>
        </p:nvSpPr>
        <p:spPr>
          <a:xfrm>
            <a:off x="5399520" y="4628531"/>
            <a:ext cx="33088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BA" sz="900" dirty="0">
                <a:latin typeface="Bahnschrift" panose="020B0502040204020203" pitchFamily="34" charset="0"/>
              </a:rPr>
              <a:t>U</a:t>
            </a:r>
            <a:r>
              <a:rPr lang="en-US" sz="900" dirty="0" err="1">
                <a:latin typeface="Bahnschrift" panose="020B0502040204020203" pitchFamily="34" charset="0"/>
              </a:rPr>
              <a:t>trošena</a:t>
            </a:r>
            <a:r>
              <a:rPr lang="en-US" sz="900" dirty="0">
                <a:latin typeface="Bahnschrift" panose="020B0502040204020203" pitchFamily="34" charset="0"/>
              </a:rPr>
              <a:t> </a:t>
            </a:r>
            <a:r>
              <a:rPr lang="en-US" sz="900" dirty="0" err="1">
                <a:latin typeface="Bahnschrift" panose="020B0502040204020203" pitchFamily="34" charset="0"/>
              </a:rPr>
              <a:t>sredstva</a:t>
            </a:r>
            <a:r>
              <a:rPr lang="en-US" sz="900" dirty="0">
                <a:latin typeface="Bahnschrift" panose="020B0502040204020203" pitchFamily="34" charset="0"/>
              </a:rPr>
              <a:t> Fondacija Mozaik</a:t>
            </a:r>
          </a:p>
          <a:p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93692B3-6190-CED0-5266-310DEDE3BCB2}"/>
              </a:ext>
            </a:extLst>
          </p:cNvPr>
          <p:cNvSpPr txBox="1"/>
          <p:nvPr/>
        </p:nvSpPr>
        <p:spPr>
          <a:xfrm>
            <a:off x="6476789" y="5675154"/>
            <a:ext cx="33088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>
                <a:latin typeface="Bahnschrift" panose="020B0502040204020203" pitchFamily="34" charset="0"/>
              </a:rPr>
              <a:t>Doprinos</a:t>
            </a:r>
            <a:r>
              <a:rPr lang="en-US" sz="900" dirty="0">
                <a:latin typeface="Bahnschrift" panose="020B0502040204020203" pitchFamily="34" charset="0"/>
              </a:rPr>
              <a:t> </a:t>
            </a:r>
            <a:r>
              <a:rPr lang="en-US" sz="900" dirty="0" err="1">
                <a:latin typeface="Bahnschrift" panose="020B0502040204020203" pitchFamily="34" charset="0"/>
              </a:rPr>
              <a:t>neformalnih</a:t>
            </a:r>
            <a:r>
              <a:rPr lang="en-US" sz="900" dirty="0">
                <a:latin typeface="Bahnschrift" panose="020B0502040204020203" pitchFamily="34" charset="0"/>
              </a:rPr>
              <a:t> </a:t>
            </a:r>
            <a:r>
              <a:rPr lang="en-US" sz="900" dirty="0" err="1">
                <a:latin typeface="Bahnschrift" panose="020B0502040204020203" pitchFamily="34" charset="0"/>
              </a:rPr>
              <a:t>grupa</a:t>
            </a:r>
            <a:endParaRPr lang="en-US" sz="9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B9EA71A-B2BB-7183-08AA-AB699B334D15}"/>
              </a:ext>
            </a:extLst>
          </p:cNvPr>
          <p:cNvSpPr txBox="1"/>
          <p:nvPr/>
        </p:nvSpPr>
        <p:spPr>
          <a:xfrm>
            <a:off x="3518499" y="2875074"/>
            <a:ext cx="31956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latin typeface="Bahnschrift" panose="020B0502040204020203" pitchFamily="34" charset="0"/>
              </a:rPr>
              <a:t>311.728</a:t>
            </a:r>
            <a:r>
              <a:rPr lang="en-US" sz="2300" b="0" i="0" u="none" strike="noStrike" dirty="0">
                <a:effectLst/>
                <a:latin typeface="Bahnschrift" panose="020B0502040204020203" pitchFamily="34" charset="0"/>
              </a:rPr>
              <a:t> KM</a:t>
            </a:r>
            <a:endParaRPr lang="en-US" sz="23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F886CB4-F328-F86A-282B-CEF11A294C48}"/>
              </a:ext>
            </a:extLst>
          </p:cNvPr>
          <p:cNvSpPr txBox="1"/>
          <p:nvPr/>
        </p:nvSpPr>
        <p:spPr>
          <a:xfrm>
            <a:off x="4516640" y="3994233"/>
            <a:ext cx="31956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latin typeface="Bahnschrift" panose="020B0502040204020203" pitchFamily="34" charset="0"/>
              </a:rPr>
              <a:t>94.278 </a:t>
            </a:r>
            <a:r>
              <a:rPr lang="en-US" sz="2300" b="0" i="0" u="none" strike="noStrike" dirty="0">
                <a:effectLst/>
                <a:latin typeface="Bahnschrift" panose="020B0502040204020203" pitchFamily="34" charset="0"/>
              </a:rPr>
              <a:t>KM</a:t>
            </a:r>
            <a:endParaRPr lang="en-US" sz="23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A7A421-6BEF-806D-C7DA-2035F1D78389}"/>
              </a:ext>
            </a:extLst>
          </p:cNvPr>
          <p:cNvSpPr txBox="1"/>
          <p:nvPr/>
        </p:nvSpPr>
        <p:spPr>
          <a:xfrm>
            <a:off x="5688211" y="4939414"/>
            <a:ext cx="31956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300" dirty="0">
                <a:latin typeface="Bahnschrift" panose="020B0502040204020203" pitchFamily="34" charset="0"/>
              </a:rPr>
              <a:t> </a:t>
            </a:r>
            <a:r>
              <a:rPr lang="en-US" sz="2300" dirty="0">
                <a:latin typeface="Bahnschrift" panose="020B0502040204020203" pitchFamily="34" charset="0"/>
              </a:rPr>
              <a:t>72.116 </a:t>
            </a:r>
            <a:r>
              <a:rPr lang="en-US" sz="2300" b="0" i="0" u="none" strike="noStrike" dirty="0">
                <a:effectLst/>
                <a:latin typeface="Bahnschrift" panose="020B0502040204020203" pitchFamily="34" charset="0"/>
              </a:rPr>
              <a:t>KM</a:t>
            </a:r>
            <a:endParaRPr lang="en-US" sz="23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3DE4B45-E251-DE86-12E5-35527D8A07E3}"/>
              </a:ext>
            </a:extLst>
          </p:cNvPr>
          <p:cNvSpPr txBox="1"/>
          <p:nvPr/>
        </p:nvSpPr>
        <p:spPr>
          <a:xfrm>
            <a:off x="6589910" y="6089425"/>
            <a:ext cx="31956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latin typeface="Bahnschrift" panose="020B0502040204020203" pitchFamily="34" charset="0"/>
              </a:rPr>
              <a:t>145.334</a:t>
            </a:r>
            <a:r>
              <a:rPr lang="en-US" sz="2300" b="0" i="0" u="none" strike="noStrike" dirty="0">
                <a:effectLst/>
                <a:latin typeface="Bahnschrift" panose="020B0502040204020203" pitchFamily="34" charset="0"/>
              </a:rPr>
              <a:t> KM</a:t>
            </a:r>
            <a:endParaRPr lang="en-US" sz="2300" dirty="0"/>
          </a:p>
        </p:txBody>
      </p:sp>
      <p:pic>
        <p:nvPicPr>
          <p:cNvPr id="7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E5BFFE4-6C56-3C6E-0B78-102E9BCDB46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4" t="69922" r="12542"/>
          <a:stretch/>
        </p:blipFill>
        <p:spPr>
          <a:xfrm>
            <a:off x="926726" y="1209129"/>
            <a:ext cx="6219567" cy="17484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03BB2FF-9660-0ACE-0DF3-A41BC59B46ED}"/>
              </a:ext>
            </a:extLst>
          </p:cNvPr>
          <p:cNvSpPr txBox="1"/>
          <p:nvPr/>
        </p:nvSpPr>
        <p:spPr>
          <a:xfrm>
            <a:off x="2593603" y="1440557"/>
            <a:ext cx="33088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Bahnschrift" panose="020B0502040204020203" pitchFamily="34" charset="0"/>
              </a:rPr>
              <a:t>Realizovani</a:t>
            </a:r>
            <a:r>
              <a:rPr lang="en-US" sz="1200" dirty="0">
                <a:latin typeface="Bahnschrift" panose="020B0502040204020203" pitchFamily="34" charset="0"/>
              </a:rPr>
              <a:t> </a:t>
            </a:r>
            <a:r>
              <a:rPr lang="en-US" sz="1200" dirty="0" err="1">
                <a:latin typeface="Bahnschrift" panose="020B0502040204020203" pitchFamily="34" charset="0"/>
              </a:rPr>
              <a:t>projekti</a:t>
            </a:r>
            <a:endParaRPr lang="en-US" sz="1200" dirty="0">
              <a:latin typeface="Bahnschrift" panose="020B0502040204020203" pitchFamily="34" charset="0"/>
            </a:endParaRPr>
          </a:p>
          <a:p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B89B15-2070-54CC-A5D7-7C97846E5E9A}"/>
              </a:ext>
            </a:extLst>
          </p:cNvPr>
          <p:cNvSpPr txBox="1"/>
          <p:nvPr/>
        </p:nvSpPr>
        <p:spPr>
          <a:xfrm>
            <a:off x="2816677" y="1717409"/>
            <a:ext cx="3195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Bahnschrift" panose="020B0502040204020203" pitchFamily="34" charset="0"/>
              </a:rPr>
              <a:t>100</a:t>
            </a:r>
            <a:endParaRPr lang="en-US" sz="3200" dirty="0"/>
          </a:p>
        </p:txBody>
      </p:sp>
      <p:pic>
        <p:nvPicPr>
          <p:cNvPr id="4" name="Slika 3" descr="Slika koja sadrži tekst&#10;&#10;Opis je automatski generiran">
            <a:extLst>
              <a:ext uri="{FF2B5EF4-FFF2-40B4-BE49-F238E27FC236}">
                <a16:creationId xmlns:a16="http://schemas.microsoft.com/office/drawing/2014/main" id="{DCB54ECF-A3EE-6034-D98C-F1DD73846E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8339" y="174651"/>
            <a:ext cx="2003194" cy="456453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3BE52715-D0CA-3F72-3C03-A7FEAC79C7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0" y="152087"/>
            <a:ext cx="517935" cy="580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4435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1668618-BACD-460D-A28D-495D248B36EC}"/>
              </a:ext>
            </a:extLst>
          </p:cNvPr>
          <p:cNvSpPr txBox="1"/>
          <p:nvPr/>
        </p:nvSpPr>
        <p:spPr>
          <a:xfrm>
            <a:off x="2083102" y="2356673"/>
            <a:ext cx="779185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0" dirty="0" err="1">
                <a:solidFill>
                  <a:srgbClr val="FCB330"/>
                </a:solidFill>
                <a:latin typeface="Bahnschrift" panose="020B0502040204020203" pitchFamily="34" charset="0"/>
              </a:rPr>
              <a:t>Hvala</a:t>
            </a:r>
            <a:r>
              <a:rPr lang="en-US" sz="7500" dirty="0">
                <a:solidFill>
                  <a:srgbClr val="FCB330"/>
                </a:solidFill>
                <a:latin typeface="Bahnschrift" panose="020B0502040204020203" pitchFamily="34" charset="0"/>
              </a:rPr>
              <a:t> </a:t>
            </a:r>
            <a:r>
              <a:rPr lang="en-US" sz="7500" dirty="0" err="1">
                <a:solidFill>
                  <a:srgbClr val="FCB330"/>
                </a:solidFill>
                <a:latin typeface="Bahnschrift" panose="020B0502040204020203" pitchFamily="34" charset="0"/>
              </a:rPr>
              <a:t>na</a:t>
            </a:r>
            <a:r>
              <a:rPr lang="en-US" sz="7500" dirty="0">
                <a:solidFill>
                  <a:srgbClr val="FCB330"/>
                </a:solidFill>
                <a:latin typeface="Bahnschrift" panose="020B0502040204020203" pitchFamily="34" charset="0"/>
              </a:rPr>
              <a:t> </a:t>
            </a:r>
            <a:r>
              <a:rPr lang="en-US" sz="7500" dirty="0" err="1">
                <a:solidFill>
                  <a:srgbClr val="FCB330"/>
                </a:solidFill>
                <a:latin typeface="Bahnschrift" panose="020B0502040204020203" pitchFamily="34" charset="0"/>
              </a:rPr>
              <a:t>pažnji</a:t>
            </a:r>
            <a:endParaRPr lang="en-US" sz="7500" dirty="0">
              <a:solidFill>
                <a:srgbClr val="FCB330"/>
              </a:solidFill>
              <a:latin typeface="Bahnschrift" panose="020B0502040204020203" pitchFamily="34" charset="0"/>
            </a:endParaRPr>
          </a:p>
        </p:txBody>
      </p:sp>
      <p:pic>
        <p:nvPicPr>
          <p:cNvPr id="5" name="Slika 4" descr="Slika koja sadrži tekst&#10;&#10;Opis je automatski generiran">
            <a:extLst>
              <a:ext uri="{FF2B5EF4-FFF2-40B4-BE49-F238E27FC236}">
                <a16:creationId xmlns:a16="http://schemas.microsoft.com/office/drawing/2014/main" id="{C94A4D54-CC14-DE6A-D4E1-2A7BA54123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22" y="5983358"/>
            <a:ext cx="2663688" cy="693310"/>
          </a:xfrm>
          <a:prstGeom prst="rect">
            <a:avLst/>
          </a:prstGeom>
        </p:spPr>
      </p:pic>
      <p:pic>
        <p:nvPicPr>
          <p:cNvPr id="14" name="Grafika 13" descr="Heart with solid fill">
            <a:extLst>
              <a:ext uri="{FF2B5EF4-FFF2-40B4-BE49-F238E27FC236}">
                <a16:creationId xmlns:a16="http://schemas.microsoft.com/office/drawing/2014/main" id="{1DA2A7D7-E51A-336A-F18F-87274E67DE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80174" y="2604052"/>
            <a:ext cx="914400" cy="914400"/>
          </a:xfrm>
          <a:prstGeom prst="rect">
            <a:avLst/>
          </a:prstGeom>
        </p:spPr>
      </p:pic>
      <p:pic>
        <p:nvPicPr>
          <p:cNvPr id="6" name="Slika 5" descr="Slika koja sadrži tekst&#10;&#10;Opis je automatski generiran">
            <a:extLst>
              <a:ext uri="{FF2B5EF4-FFF2-40B4-BE49-F238E27FC236}">
                <a16:creationId xmlns:a16="http://schemas.microsoft.com/office/drawing/2014/main" id="{43A8ABBB-9506-3BE7-DEEF-E9DABFE423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8339" y="174651"/>
            <a:ext cx="2003194" cy="456453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AD2CD37E-8C9F-D42B-21B6-CF38AE9BDD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0" y="152087"/>
            <a:ext cx="517935" cy="580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593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5B3C8D5-3676-86A7-58FD-5941170B5F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628825"/>
              </p:ext>
            </p:extLst>
          </p:nvPr>
        </p:nvGraphicFramePr>
        <p:xfrm>
          <a:off x="0" y="884421"/>
          <a:ext cx="12192000" cy="4848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5" name="Slika 14" descr="Slika koja sadrži tekst&#10;&#10;Opis je automatski generiran">
            <a:extLst>
              <a:ext uri="{FF2B5EF4-FFF2-40B4-BE49-F238E27FC236}">
                <a16:creationId xmlns:a16="http://schemas.microsoft.com/office/drawing/2014/main" id="{01B29CB9-B528-0A1D-2974-471CD595C8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0896" y="6256772"/>
            <a:ext cx="2402443" cy="601228"/>
          </a:xfrm>
          <a:prstGeom prst="rect">
            <a:avLst/>
          </a:prstGeom>
        </p:spPr>
      </p:pic>
      <p:pic>
        <p:nvPicPr>
          <p:cNvPr id="4" name="Slika 3" descr="Slika koja sadrži tekst&#10;&#10;Opis je automatski generiran">
            <a:extLst>
              <a:ext uri="{FF2B5EF4-FFF2-40B4-BE49-F238E27FC236}">
                <a16:creationId xmlns:a16="http://schemas.microsoft.com/office/drawing/2014/main" id="{AE90B358-C02E-42D9-914B-7D564ADDD0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8339" y="174651"/>
            <a:ext cx="2003194" cy="456453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B85D5822-046B-0835-FA15-FAA4E2A258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0" y="152087"/>
            <a:ext cx="517935" cy="580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973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179580F-0C67-44C2-9788-3544B3339A6C}"/>
              </a:ext>
            </a:extLst>
          </p:cNvPr>
          <p:cNvSpPr txBox="1"/>
          <p:nvPr/>
        </p:nvSpPr>
        <p:spPr>
          <a:xfrm>
            <a:off x="1529310" y="30495"/>
            <a:ext cx="7833051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2300" dirty="0">
                <a:solidFill>
                  <a:schemeClr val="accent2"/>
                </a:solidFill>
                <a:effectLst/>
                <a:latin typeface="Bahnschrift" panose="020B0502040204020203" pitchFamily="34" charset="0"/>
              </a:rPr>
              <a:t>OMLADINSKA BANKA </a:t>
            </a:r>
            <a:r>
              <a:rPr lang="en-US" sz="2300" dirty="0">
                <a:solidFill>
                  <a:schemeClr val="accent2"/>
                </a:solidFill>
                <a:latin typeface="Bahnschrift" panose="020B0502040204020203" pitchFamily="34" charset="0"/>
              </a:rPr>
              <a:t>USORA</a:t>
            </a:r>
            <a:r>
              <a:rPr lang="en-US" sz="2300" dirty="0">
                <a:solidFill>
                  <a:schemeClr val="accent2"/>
                </a:solidFill>
                <a:effectLst/>
                <a:latin typeface="Bahnschrift" panose="020B0502040204020203" pitchFamily="34" charset="0"/>
              </a:rPr>
              <a:t> VOLONTERI</a:t>
            </a:r>
            <a:r>
              <a:rPr lang="en-US" sz="2300" dirty="0">
                <a:solidFill>
                  <a:schemeClr val="accent2"/>
                </a:solidFill>
                <a:latin typeface="Bahnschrift" panose="020B0502040204020203" pitchFamily="34" charset="0"/>
              </a:rPr>
              <a:t> </a:t>
            </a:r>
            <a:r>
              <a:rPr lang="en-US" sz="2300" dirty="0">
                <a:solidFill>
                  <a:schemeClr val="accent2"/>
                </a:solidFill>
                <a:effectLst/>
                <a:latin typeface="Bahnschrift" panose="020B0502040204020203" pitchFamily="34" charset="0"/>
              </a:rPr>
              <a:t>2011 - 2022 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526C41D-5110-4D23-9AFB-15A1D88E2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6997" y="6080289"/>
            <a:ext cx="2154537" cy="56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9A6D13E-372A-C7F0-D979-86AF6D3D8E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4" t="69922" r="12542"/>
          <a:stretch/>
        </p:blipFill>
        <p:spPr>
          <a:xfrm>
            <a:off x="-123567" y="1136813"/>
            <a:ext cx="6219567" cy="1748472"/>
          </a:xfrm>
          <a:prstGeom prst="rect">
            <a:avLst/>
          </a:prstGeom>
        </p:spPr>
      </p:pic>
      <p:pic>
        <p:nvPicPr>
          <p:cNvPr id="10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4B55C6D-5E30-C0A6-2159-603475CA98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4" t="69922" r="12542"/>
          <a:stretch/>
        </p:blipFill>
        <p:spPr>
          <a:xfrm>
            <a:off x="904454" y="2359695"/>
            <a:ext cx="6219567" cy="1748472"/>
          </a:xfrm>
          <a:prstGeom prst="rect">
            <a:avLst/>
          </a:prstGeom>
        </p:spPr>
      </p:pic>
      <p:pic>
        <p:nvPicPr>
          <p:cNvPr id="12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5C7FBDA-3589-B807-7BC2-40F687A843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4" t="69922" r="12542"/>
          <a:stretch/>
        </p:blipFill>
        <p:spPr>
          <a:xfrm>
            <a:off x="1650600" y="3689855"/>
            <a:ext cx="6219567" cy="174847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5A56B00-5AB9-1999-4EAC-EB05216090FD}"/>
              </a:ext>
            </a:extLst>
          </p:cNvPr>
          <p:cNvSpPr txBox="1"/>
          <p:nvPr/>
        </p:nvSpPr>
        <p:spPr>
          <a:xfrm>
            <a:off x="1529310" y="1297749"/>
            <a:ext cx="33088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Bahnschrift" panose="020B0502040204020203" pitchFamily="34" charset="0"/>
              </a:rPr>
              <a:t>Broj</a:t>
            </a:r>
            <a:r>
              <a:rPr lang="en-US" sz="1200" dirty="0">
                <a:latin typeface="Bahnschrift" panose="020B0502040204020203" pitchFamily="34" charset="0"/>
              </a:rPr>
              <a:t> </a:t>
            </a:r>
            <a:r>
              <a:rPr lang="en-US" sz="1200" dirty="0" err="1">
                <a:latin typeface="Bahnschrift" panose="020B0502040204020203" pitchFamily="34" charset="0"/>
              </a:rPr>
              <a:t>volontera</a:t>
            </a:r>
            <a:endParaRPr lang="en-US" sz="1200" dirty="0">
              <a:latin typeface="Bahnschrift" panose="020B0502040204020203" pitchFamily="34" charset="0"/>
            </a:endParaRPr>
          </a:p>
          <a:p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ABAA6EE-E6C8-4C2E-1F82-28A90E311C74}"/>
              </a:ext>
            </a:extLst>
          </p:cNvPr>
          <p:cNvSpPr txBox="1"/>
          <p:nvPr/>
        </p:nvSpPr>
        <p:spPr>
          <a:xfrm>
            <a:off x="2646426" y="2430409"/>
            <a:ext cx="26423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Bahnschrift" panose="020B0502040204020203" pitchFamily="34" charset="0"/>
            </a:endParaRPr>
          </a:p>
          <a:p>
            <a:r>
              <a:rPr lang="en-US" sz="1100" dirty="0" err="1">
                <a:latin typeface="Bahnschrift" panose="020B0502040204020203" pitchFamily="34" charset="0"/>
              </a:rPr>
              <a:t>Broj</a:t>
            </a:r>
            <a:r>
              <a:rPr lang="en-US" sz="1100" dirty="0">
                <a:latin typeface="Bahnschrift" panose="020B0502040204020203" pitchFamily="34" charset="0"/>
              </a:rPr>
              <a:t> </a:t>
            </a:r>
            <a:r>
              <a:rPr lang="en-US" sz="1100" dirty="0" err="1">
                <a:latin typeface="Bahnschrift" panose="020B0502040204020203" pitchFamily="34" charset="0"/>
              </a:rPr>
              <a:t>volonterskih</a:t>
            </a:r>
            <a:r>
              <a:rPr lang="en-US" sz="1100" dirty="0">
                <a:latin typeface="Bahnschrift" panose="020B0502040204020203" pitchFamily="34" charset="0"/>
              </a:rPr>
              <a:t> sati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3B509C1-412D-1E07-CB75-DB5773433068}"/>
              </a:ext>
            </a:extLst>
          </p:cNvPr>
          <p:cNvSpPr txBox="1"/>
          <p:nvPr/>
        </p:nvSpPr>
        <p:spPr>
          <a:xfrm>
            <a:off x="3305223" y="3884585"/>
            <a:ext cx="33088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Bahnschrift" panose="020B0502040204020203" pitchFamily="34" charset="0"/>
              </a:rPr>
              <a:t>Broj</a:t>
            </a:r>
            <a:r>
              <a:rPr lang="en-US" sz="1200" dirty="0">
                <a:latin typeface="Bahnschrift" panose="020B0502040204020203" pitchFamily="34" charset="0"/>
              </a:rPr>
              <a:t> </a:t>
            </a:r>
            <a:r>
              <a:rPr lang="en-US" sz="1200" dirty="0" err="1">
                <a:latin typeface="Bahnschrift" panose="020B0502040204020203" pitchFamily="34" charset="0"/>
              </a:rPr>
              <a:t>korisnika</a:t>
            </a:r>
            <a:endParaRPr lang="en-US" sz="1200" dirty="0">
              <a:latin typeface="Bahnschrift" panose="020B0502040204020203" pitchFamily="34" charset="0"/>
            </a:endParaRPr>
          </a:p>
          <a:p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B9EA71A-B2BB-7183-08AA-AB699B334D15}"/>
              </a:ext>
            </a:extLst>
          </p:cNvPr>
          <p:cNvSpPr txBox="1"/>
          <p:nvPr/>
        </p:nvSpPr>
        <p:spPr>
          <a:xfrm>
            <a:off x="1816480" y="1691629"/>
            <a:ext cx="31956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latin typeface="Bahnschrift" panose="020B0502040204020203" pitchFamily="34" charset="0"/>
              </a:rPr>
              <a:t>1.760</a:t>
            </a:r>
            <a:endParaRPr lang="en-US" sz="23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F886CB4-F328-F86A-282B-CEF11A294C48}"/>
              </a:ext>
            </a:extLst>
          </p:cNvPr>
          <p:cNvSpPr txBox="1"/>
          <p:nvPr/>
        </p:nvSpPr>
        <p:spPr>
          <a:xfrm>
            <a:off x="2900313" y="2942475"/>
            <a:ext cx="31956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latin typeface="Bahnschrift" panose="020B0502040204020203" pitchFamily="34" charset="0"/>
              </a:rPr>
              <a:t>11.158</a:t>
            </a:r>
            <a:endParaRPr lang="en-US" sz="23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A7A421-6BEF-806D-C7DA-2035F1D78389}"/>
              </a:ext>
            </a:extLst>
          </p:cNvPr>
          <p:cNvSpPr txBox="1"/>
          <p:nvPr/>
        </p:nvSpPr>
        <p:spPr>
          <a:xfrm>
            <a:off x="3673339" y="4325167"/>
            <a:ext cx="31956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latin typeface="Bahnschrift" panose="020B0502040204020203" pitchFamily="34" charset="0"/>
              </a:rPr>
              <a:t>22.215</a:t>
            </a:r>
            <a:endParaRPr lang="en-US" sz="2300" dirty="0"/>
          </a:p>
        </p:txBody>
      </p:sp>
      <p:pic>
        <p:nvPicPr>
          <p:cNvPr id="4" name="Slika 3" descr="Slika koja sadrži tekst&#10;&#10;Opis je automatski generiran">
            <a:extLst>
              <a:ext uri="{FF2B5EF4-FFF2-40B4-BE49-F238E27FC236}">
                <a16:creationId xmlns:a16="http://schemas.microsoft.com/office/drawing/2014/main" id="{7BC702ED-C0E5-7267-634C-9CAD06CD20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8339" y="174651"/>
            <a:ext cx="2003194" cy="456453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627B7936-369A-F9A1-F0DB-C687CE8300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0" y="152087"/>
            <a:ext cx="517935" cy="580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848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A99C88-B32D-70B6-045C-CB9D92C14F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62989229"/>
              </p:ext>
            </p:extLst>
          </p:nvPr>
        </p:nvGraphicFramePr>
        <p:xfrm>
          <a:off x="208838" y="1157910"/>
          <a:ext cx="11678362" cy="54323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Slika 8" descr="Slika koja sadrži tekst&#10;&#10;Opis je automatski generiran">
            <a:extLst>
              <a:ext uri="{FF2B5EF4-FFF2-40B4-BE49-F238E27FC236}">
                <a16:creationId xmlns:a16="http://schemas.microsoft.com/office/drawing/2014/main" id="{D747D80A-723F-3875-BCE9-4478EC6FC9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0835" y="6256772"/>
            <a:ext cx="2402443" cy="601228"/>
          </a:xfrm>
          <a:prstGeom prst="rect">
            <a:avLst/>
          </a:prstGeom>
        </p:spPr>
      </p:pic>
      <p:pic>
        <p:nvPicPr>
          <p:cNvPr id="5" name="Slika 4" descr="Slika koja sadrži tekst&#10;&#10;Opis je automatski generiran">
            <a:extLst>
              <a:ext uri="{FF2B5EF4-FFF2-40B4-BE49-F238E27FC236}">
                <a16:creationId xmlns:a16="http://schemas.microsoft.com/office/drawing/2014/main" id="{26337055-F8B0-AE9E-BB84-AF43E5CA02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8339" y="174651"/>
            <a:ext cx="2003194" cy="456453"/>
          </a:xfrm>
          <a:prstGeom prst="rect">
            <a:avLst/>
          </a:pr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DBCA6CE5-F624-3F8D-B8E3-A99ED1AB78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0" y="152087"/>
            <a:ext cx="517935" cy="580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464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179580F-0C67-44C2-9788-3544B3339A6C}"/>
              </a:ext>
            </a:extLst>
          </p:cNvPr>
          <p:cNvSpPr txBox="1"/>
          <p:nvPr/>
        </p:nvSpPr>
        <p:spPr>
          <a:xfrm>
            <a:off x="1372991" y="200218"/>
            <a:ext cx="727254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2500" dirty="0">
                <a:solidFill>
                  <a:schemeClr val="accent4"/>
                </a:solidFill>
                <a:effectLst/>
                <a:latin typeface="Bahnschrift" panose="020B0502040204020203" pitchFamily="34" charset="0"/>
              </a:rPr>
              <a:t>OMLADINSKA BANKA</a:t>
            </a:r>
            <a:r>
              <a:rPr lang="sr-Latn-RS" sz="2500" dirty="0">
                <a:solidFill>
                  <a:schemeClr val="accent4"/>
                </a:solidFill>
                <a:latin typeface="Bahnschrift" panose="020B0502040204020203" pitchFamily="34" charset="0"/>
              </a:rPr>
              <a:t> </a:t>
            </a:r>
            <a:r>
              <a:rPr lang="en-US" sz="2500" dirty="0">
                <a:solidFill>
                  <a:schemeClr val="accent4"/>
                </a:solidFill>
                <a:latin typeface="Bahnschrift" panose="020B0502040204020203" pitchFamily="34" charset="0"/>
              </a:rPr>
              <a:t>USORA PROJEKTI</a:t>
            </a:r>
            <a:r>
              <a:rPr lang="en-US" sz="2500" dirty="0">
                <a:solidFill>
                  <a:schemeClr val="accent4"/>
                </a:solidFill>
                <a:effectLst/>
                <a:latin typeface="Bahnschrift" panose="020B0502040204020203" pitchFamily="34" charset="0"/>
              </a:rPr>
              <a:t> 2022 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526C41D-5110-4D23-9AFB-15A1D88E2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6997" y="6080289"/>
            <a:ext cx="2154537" cy="56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9A6D13E-372A-C7F0-D979-86AF6D3D8E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4" t="69922" r="12542"/>
          <a:stretch/>
        </p:blipFill>
        <p:spPr>
          <a:xfrm>
            <a:off x="1650600" y="2298306"/>
            <a:ext cx="6219567" cy="1748472"/>
          </a:xfrm>
          <a:prstGeom prst="rect">
            <a:avLst/>
          </a:prstGeom>
        </p:spPr>
      </p:pic>
      <p:pic>
        <p:nvPicPr>
          <p:cNvPr id="10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4B55C6D-5E30-C0A6-2159-603475CA98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4" t="69922" r="12542"/>
          <a:stretch/>
        </p:blipFill>
        <p:spPr>
          <a:xfrm>
            <a:off x="2578428" y="3365062"/>
            <a:ext cx="6219567" cy="1748472"/>
          </a:xfrm>
          <a:prstGeom prst="rect">
            <a:avLst/>
          </a:prstGeom>
        </p:spPr>
      </p:pic>
      <p:pic>
        <p:nvPicPr>
          <p:cNvPr id="12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5C7FBDA-3589-B807-7BC2-40F687A843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4" t="69922" r="12542"/>
          <a:stretch/>
        </p:blipFill>
        <p:spPr>
          <a:xfrm>
            <a:off x="3844211" y="4422737"/>
            <a:ext cx="6219567" cy="1748472"/>
          </a:xfrm>
          <a:prstGeom prst="rect">
            <a:avLst/>
          </a:prstGeom>
        </p:spPr>
      </p:pic>
      <p:pic>
        <p:nvPicPr>
          <p:cNvPr id="13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BE3028F-433E-7A8E-AEE7-DF5A6DBC9D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4" t="69922" r="12542"/>
          <a:stretch/>
        </p:blipFill>
        <p:spPr>
          <a:xfrm>
            <a:off x="4588900" y="5438327"/>
            <a:ext cx="6219567" cy="174847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5A56B00-5AB9-1999-4EAC-EB05216090FD}"/>
              </a:ext>
            </a:extLst>
          </p:cNvPr>
          <p:cNvSpPr txBox="1"/>
          <p:nvPr/>
        </p:nvSpPr>
        <p:spPr>
          <a:xfrm>
            <a:off x="3354861" y="2490353"/>
            <a:ext cx="33088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BA" sz="1200" dirty="0">
                <a:latin typeface="Bahnschrift" panose="020B0502040204020203" pitchFamily="34" charset="0"/>
              </a:rPr>
              <a:t>Ukupna vrijednost projekata</a:t>
            </a:r>
            <a:endParaRPr lang="en-US" sz="1200" dirty="0">
              <a:latin typeface="Bahnschrift" panose="020B0502040204020203" pitchFamily="34" charset="0"/>
            </a:endParaRPr>
          </a:p>
          <a:p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3B509C1-412D-1E07-CB75-DB5773433068}"/>
              </a:ext>
            </a:extLst>
          </p:cNvPr>
          <p:cNvSpPr txBox="1"/>
          <p:nvPr/>
        </p:nvSpPr>
        <p:spPr>
          <a:xfrm>
            <a:off x="5399520" y="4628531"/>
            <a:ext cx="33088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BA" sz="900" dirty="0">
                <a:latin typeface="Bahnschrift" panose="020B0502040204020203" pitchFamily="34" charset="0"/>
              </a:rPr>
              <a:t>U</a:t>
            </a:r>
            <a:r>
              <a:rPr lang="en-US" sz="900" dirty="0" err="1">
                <a:latin typeface="Bahnschrift" panose="020B0502040204020203" pitchFamily="34" charset="0"/>
              </a:rPr>
              <a:t>trošena</a:t>
            </a:r>
            <a:r>
              <a:rPr lang="en-US" sz="900" dirty="0">
                <a:latin typeface="Bahnschrift" panose="020B0502040204020203" pitchFamily="34" charset="0"/>
              </a:rPr>
              <a:t> </a:t>
            </a:r>
            <a:r>
              <a:rPr lang="en-US" sz="900" dirty="0" err="1">
                <a:latin typeface="Bahnschrift" panose="020B0502040204020203" pitchFamily="34" charset="0"/>
              </a:rPr>
              <a:t>sredstva</a:t>
            </a:r>
            <a:r>
              <a:rPr lang="en-US" sz="900" dirty="0">
                <a:latin typeface="Bahnschrift" panose="020B0502040204020203" pitchFamily="34" charset="0"/>
              </a:rPr>
              <a:t> Fondacija Mozaik</a:t>
            </a:r>
          </a:p>
          <a:p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93692B3-6190-CED0-5266-310DEDE3BCB2}"/>
              </a:ext>
            </a:extLst>
          </p:cNvPr>
          <p:cNvSpPr txBox="1"/>
          <p:nvPr/>
        </p:nvSpPr>
        <p:spPr>
          <a:xfrm>
            <a:off x="6476789" y="5675154"/>
            <a:ext cx="33088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>
                <a:latin typeface="Bahnschrift" panose="020B0502040204020203" pitchFamily="34" charset="0"/>
              </a:rPr>
              <a:t>Doprinos</a:t>
            </a:r>
            <a:r>
              <a:rPr lang="en-US" sz="900" dirty="0">
                <a:latin typeface="Bahnschrift" panose="020B0502040204020203" pitchFamily="34" charset="0"/>
              </a:rPr>
              <a:t> </a:t>
            </a:r>
            <a:r>
              <a:rPr lang="en-US" sz="900" dirty="0" err="1">
                <a:latin typeface="Bahnschrift" panose="020B0502040204020203" pitchFamily="34" charset="0"/>
              </a:rPr>
              <a:t>neformalnih</a:t>
            </a:r>
            <a:r>
              <a:rPr lang="en-US" sz="900" dirty="0">
                <a:latin typeface="Bahnschrift" panose="020B0502040204020203" pitchFamily="34" charset="0"/>
              </a:rPr>
              <a:t> </a:t>
            </a:r>
            <a:r>
              <a:rPr lang="en-US" sz="900" dirty="0" err="1">
                <a:latin typeface="Bahnschrift" panose="020B0502040204020203" pitchFamily="34" charset="0"/>
              </a:rPr>
              <a:t>grupa</a:t>
            </a:r>
            <a:endParaRPr lang="en-US" sz="9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B9EA71A-B2BB-7183-08AA-AB699B334D15}"/>
              </a:ext>
            </a:extLst>
          </p:cNvPr>
          <p:cNvSpPr txBox="1"/>
          <p:nvPr/>
        </p:nvSpPr>
        <p:spPr>
          <a:xfrm>
            <a:off x="3518499" y="2875074"/>
            <a:ext cx="31956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0" i="0" u="none" strike="noStrike" dirty="0">
                <a:effectLst/>
                <a:latin typeface="Bahnschrift" panose="020B0502040204020203" pitchFamily="34" charset="0"/>
              </a:rPr>
              <a:t>18.289 KM</a:t>
            </a:r>
            <a:endParaRPr lang="en-US" sz="23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F886CB4-F328-F86A-282B-CEF11A294C48}"/>
              </a:ext>
            </a:extLst>
          </p:cNvPr>
          <p:cNvSpPr txBox="1"/>
          <p:nvPr/>
        </p:nvSpPr>
        <p:spPr>
          <a:xfrm>
            <a:off x="4516640" y="3994233"/>
            <a:ext cx="31956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0" i="0" u="none" strike="noStrike" dirty="0">
                <a:effectLst/>
                <a:latin typeface="Bahnschrift" panose="020B0502040204020203" pitchFamily="34" charset="0"/>
              </a:rPr>
              <a:t>6.242 KM</a:t>
            </a:r>
            <a:endParaRPr lang="en-US" sz="23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A7A421-6BEF-806D-C7DA-2035F1D78389}"/>
              </a:ext>
            </a:extLst>
          </p:cNvPr>
          <p:cNvSpPr txBox="1"/>
          <p:nvPr/>
        </p:nvSpPr>
        <p:spPr>
          <a:xfrm>
            <a:off x="5688211" y="4939414"/>
            <a:ext cx="31956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latin typeface="Bahnschrift" panose="020B0502040204020203" pitchFamily="34" charset="0"/>
              </a:rPr>
              <a:t>6.763</a:t>
            </a:r>
            <a:r>
              <a:rPr lang="sr-Latn-RS" sz="2300" dirty="0">
                <a:latin typeface="Bahnschrift" panose="020B0502040204020203" pitchFamily="34" charset="0"/>
              </a:rPr>
              <a:t> </a:t>
            </a:r>
            <a:r>
              <a:rPr lang="en-US" sz="2300" b="0" i="0" u="none" strike="noStrike" dirty="0">
                <a:effectLst/>
                <a:latin typeface="Bahnschrift" panose="020B0502040204020203" pitchFamily="34" charset="0"/>
              </a:rPr>
              <a:t>KM</a:t>
            </a:r>
            <a:endParaRPr lang="en-US" sz="23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3DE4B45-E251-DE86-12E5-35527D8A07E3}"/>
              </a:ext>
            </a:extLst>
          </p:cNvPr>
          <p:cNvSpPr txBox="1"/>
          <p:nvPr/>
        </p:nvSpPr>
        <p:spPr>
          <a:xfrm>
            <a:off x="6589910" y="6089425"/>
            <a:ext cx="31956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0" i="0" u="none" strike="noStrike" dirty="0">
                <a:effectLst/>
                <a:latin typeface="Bahnschrift" panose="020B0502040204020203" pitchFamily="34" charset="0"/>
              </a:rPr>
              <a:t>6.400 KM</a:t>
            </a:r>
            <a:endParaRPr lang="en-US" sz="2300" dirty="0"/>
          </a:p>
        </p:txBody>
      </p:sp>
      <p:pic>
        <p:nvPicPr>
          <p:cNvPr id="7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E5BFFE4-6C56-3C6E-0B78-102E9BCDB46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4" t="69922" r="12542"/>
          <a:stretch/>
        </p:blipFill>
        <p:spPr>
          <a:xfrm>
            <a:off x="926726" y="1209129"/>
            <a:ext cx="6219567" cy="17484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03BB2FF-9660-0ACE-0DF3-A41BC59B46ED}"/>
              </a:ext>
            </a:extLst>
          </p:cNvPr>
          <p:cNvSpPr txBox="1"/>
          <p:nvPr/>
        </p:nvSpPr>
        <p:spPr>
          <a:xfrm>
            <a:off x="2593603" y="1440557"/>
            <a:ext cx="33088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Bahnschrift" panose="020B0502040204020203" pitchFamily="34" charset="0"/>
              </a:rPr>
              <a:t>Realizovani</a:t>
            </a:r>
            <a:r>
              <a:rPr lang="en-US" sz="1200" dirty="0">
                <a:latin typeface="Bahnschrift" panose="020B0502040204020203" pitchFamily="34" charset="0"/>
              </a:rPr>
              <a:t> </a:t>
            </a:r>
            <a:r>
              <a:rPr lang="en-US" sz="1200" dirty="0" err="1">
                <a:latin typeface="Bahnschrift" panose="020B0502040204020203" pitchFamily="34" charset="0"/>
              </a:rPr>
              <a:t>projekti</a:t>
            </a:r>
            <a:endParaRPr lang="en-US" sz="1200" dirty="0">
              <a:latin typeface="Bahnschrift" panose="020B0502040204020203" pitchFamily="34" charset="0"/>
            </a:endParaRPr>
          </a:p>
          <a:p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B89B15-2070-54CC-A5D7-7C97846E5E9A}"/>
              </a:ext>
            </a:extLst>
          </p:cNvPr>
          <p:cNvSpPr txBox="1"/>
          <p:nvPr/>
        </p:nvSpPr>
        <p:spPr>
          <a:xfrm>
            <a:off x="2816677" y="1717409"/>
            <a:ext cx="3195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Bahnschrift" panose="020B0502040204020203" pitchFamily="34" charset="0"/>
              </a:rPr>
              <a:t>9</a:t>
            </a:r>
            <a:endParaRPr lang="en-US" sz="3200" dirty="0"/>
          </a:p>
        </p:txBody>
      </p:sp>
      <p:pic>
        <p:nvPicPr>
          <p:cNvPr id="2" name="Slika 1" descr="Slika koja sadrži tekst&#10;&#10;Opis je automatski generiran">
            <a:extLst>
              <a:ext uri="{FF2B5EF4-FFF2-40B4-BE49-F238E27FC236}">
                <a16:creationId xmlns:a16="http://schemas.microsoft.com/office/drawing/2014/main" id="{E22B830B-FA99-6DDA-2B37-AEC5E6EE36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8339" y="174651"/>
            <a:ext cx="2003194" cy="456453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61032DB9-E9AD-74CB-B5DA-2C9DBAF81C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0" y="152087"/>
            <a:ext cx="517935" cy="5804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C73133D-C9EC-3C95-262A-39CF52BFB98D}"/>
              </a:ext>
            </a:extLst>
          </p:cNvPr>
          <p:cNvSpPr txBox="1"/>
          <p:nvPr/>
        </p:nvSpPr>
        <p:spPr>
          <a:xfrm>
            <a:off x="4248007" y="3415534"/>
            <a:ext cx="22809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Bahnschrift" panose="020B0502040204020203" pitchFamily="34" charset="0"/>
            </a:endParaRPr>
          </a:p>
          <a:p>
            <a:r>
              <a:rPr lang="en-US" sz="1000" dirty="0" err="1">
                <a:latin typeface="Bahnschrift" panose="020B0502040204020203" pitchFamily="34" charset="0"/>
              </a:rPr>
              <a:t>Utrošena</a:t>
            </a:r>
            <a:r>
              <a:rPr lang="en-US" sz="1000" dirty="0">
                <a:latin typeface="Bahnschrift" panose="020B0502040204020203" pitchFamily="34" charset="0"/>
              </a:rPr>
              <a:t> </a:t>
            </a:r>
            <a:r>
              <a:rPr lang="en-US" sz="1000" dirty="0" err="1">
                <a:latin typeface="Bahnschrift" panose="020B0502040204020203" pitchFamily="34" charset="0"/>
              </a:rPr>
              <a:t>sredstva</a:t>
            </a:r>
            <a:r>
              <a:rPr lang="en-US" sz="1000" dirty="0">
                <a:latin typeface="Bahnschrift" panose="020B0502040204020203" pitchFamily="34" charset="0"/>
              </a:rPr>
              <a:t> Općina </a:t>
            </a:r>
            <a:r>
              <a:rPr lang="en-US" sz="1000" dirty="0" err="1">
                <a:latin typeface="Bahnschrift" panose="020B0502040204020203" pitchFamily="34" charset="0"/>
              </a:rPr>
              <a:t>Usora</a:t>
            </a:r>
            <a:endParaRPr lang="en-US" sz="10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131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5B3C8D5-3676-86A7-58FD-5941170B5F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87881010"/>
              </p:ext>
            </p:extLst>
          </p:nvPr>
        </p:nvGraphicFramePr>
        <p:xfrm>
          <a:off x="0" y="884421"/>
          <a:ext cx="12192000" cy="529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5" name="Slika 14" descr="Slika koja sadrži tekst&#10;&#10;Opis je automatski generiran">
            <a:extLst>
              <a:ext uri="{FF2B5EF4-FFF2-40B4-BE49-F238E27FC236}">
                <a16:creationId xmlns:a16="http://schemas.microsoft.com/office/drawing/2014/main" id="{01B29CB9-B528-0A1D-2974-471CD595C8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0896" y="6256772"/>
            <a:ext cx="2402443" cy="601228"/>
          </a:xfrm>
          <a:prstGeom prst="rect">
            <a:avLst/>
          </a:prstGeom>
        </p:spPr>
      </p:pic>
      <p:pic>
        <p:nvPicPr>
          <p:cNvPr id="4" name="Slika 3" descr="Slika koja sadrži tekst&#10;&#10;Opis je automatski generiran">
            <a:extLst>
              <a:ext uri="{FF2B5EF4-FFF2-40B4-BE49-F238E27FC236}">
                <a16:creationId xmlns:a16="http://schemas.microsoft.com/office/drawing/2014/main" id="{AE90B358-C02E-42D9-914B-7D564ADDD0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8339" y="174651"/>
            <a:ext cx="2003194" cy="456453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B85D5822-046B-0835-FA15-FAA4E2A258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0" y="152087"/>
            <a:ext cx="517935" cy="580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165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179580F-0C67-44C2-9788-3544B3339A6C}"/>
              </a:ext>
            </a:extLst>
          </p:cNvPr>
          <p:cNvSpPr txBox="1"/>
          <p:nvPr/>
        </p:nvSpPr>
        <p:spPr>
          <a:xfrm>
            <a:off x="893595" y="705196"/>
            <a:ext cx="806551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62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2500" dirty="0">
                <a:solidFill>
                  <a:schemeClr val="accent2"/>
                </a:solidFill>
                <a:effectLst/>
                <a:latin typeface="Bahnschrift" panose="020B0502040204020203" pitchFamily="34" charset="0"/>
              </a:rPr>
              <a:t>OMLADINSKA BANKA</a:t>
            </a:r>
            <a:r>
              <a:rPr lang="en-US" sz="2500" dirty="0">
                <a:solidFill>
                  <a:schemeClr val="accent2"/>
                </a:solidFill>
                <a:latin typeface="Bahnschrift" panose="020B0502040204020203" pitchFamily="34" charset="0"/>
              </a:rPr>
              <a:t> USORA</a:t>
            </a:r>
            <a:r>
              <a:rPr lang="en-US" sz="2500" dirty="0">
                <a:solidFill>
                  <a:schemeClr val="accent2"/>
                </a:solidFill>
                <a:effectLst/>
                <a:latin typeface="Bahnschrift" panose="020B0502040204020203" pitchFamily="34" charset="0"/>
              </a:rPr>
              <a:t> </a:t>
            </a:r>
            <a:r>
              <a:rPr lang="en-US" sz="2500" dirty="0">
                <a:solidFill>
                  <a:schemeClr val="accent2"/>
                </a:solidFill>
                <a:latin typeface="Bahnschrift" panose="020B0502040204020203" pitchFamily="34" charset="0"/>
              </a:rPr>
              <a:t>MIKROBIZNISI 2019-2022</a:t>
            </a:r>
            <a:endParaRPr lang="en-US" sz="2500" dirty="0">
              <a:solidFill>
                <a:schemeClr val="accent2"/>
              </a:solidFill>
              <a:effectLst/>
              <a:latin typeface="Bahnschrift" panose="020B0502040204020203" pitchFamily="34" charset="0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526C41D-5110-4D23-9AFB-15A1D88E2C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625" y="6080289"/>
            <a:ext cx="2154537" cy="56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9A6D13E-372A-C7F0-D979-86AF6D3D8E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4" t="69922" r="12542"/>
          <a:stretch/>
        </p:blipFill>
        <p:spPr>
          <a:xfrm>
            <a:off x="650454" y="2659526"/>
            <a:ext cx="6219567" cy="1748472"/>
          </a:xfrm>
          <a:prstGeom prst="rect">
            <a:avLst/>
          </a:prstGeom>
        </p:spPr>
      </p:pic>
      <p:pic>
        <p:nvPicPr>
          <p:cNvPr id="10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4B55C6D-5E30-C0A6-2159-603475CA98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4" t="69922" r="12542"/>
          <a:stretch/>
        </p:blipFill>
        <p:spPr>
          <a:xfrm>
            <a:off x="1319622" y="3970880"/>
            <a:ext cx="6219567" cy="1748472"/>
          </a:xfrm>
          <a:prstGeom prst="rect">
            <a:avLst/>
          </a:prstGeom>
        </p:spPr>
      </p:pic>
      <p:pic>
        <p:nvPicPr>
          <p:cNvPr id="12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5C7FBDA-3589-B807-7BC2-40F687A843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4" t="69922" r="12542"/>
          <a:stretch/>
        </p:blipFill>
        <p:spPr>
          <a:xfrm>
            <a:off x="2162393" y="5233123"/>
            <a:ext cx="6219567" cy="174847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5A56B00-5AB9-1999-4EAC-EB05216090FD}"/>
              </a:ext>
            </a:extLst>
          </p:cNvPr>
          <p:cNvSpPr txBox="1"/>
          <p:nvPr/>
        </p:nvSpPr>
        <p:spPr>
          <a:xfrm>
            <a:off x="2339928" y="2887120"/>
            <a:ext cx="3308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BA" sz="900" dirty="0">
                <a:latin typeface="Bahnschrift" panose="020B0502040204020203" pitchFamily="34" charset="0"/>
              </a:rPr>
              <a:t>Ukupna vrijednost </a:t>
            </a:r>
            <a:r>
              <a:rPr lang="en-US" sz="900" dirty="0">
                <a:latin typeface="Bahnschrift" panose="020B0502040204020203" pitchFamily="34" charset="0"/>
              </a:rPr>
              <a:t>mikrobiznisa</a:t>
            </a:r>
          </a:p>
          <a:p>
            <a:endParaRPr lang="en-US" sz="9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3B509C1-412D-1E07-CB75-DB5773433068}"/>
              </a:ext>
            </a:extLst>
          </p:cNvPr>
          <p:cNvSpPr txBox="1"/>
          <p:nvPr/>
        </p:nvSpPr>
        <p:spPr>
          <a:xfrm>
            <a:off x="3840134" y="5474236"/>
            <a:ext cx="33088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BA" sz="900" dirty="0">
                <a:latin typeface="Bahnschrift" panose="020B0502040204020203" pitchFamily="34" charset="0"/>
              </a:rPr>
              <a:t>U</a:t>
            </a:r>
            <a:r>
              <a:rPr lang="en-US" sz="900" dirty="0" err="1">
                <a:latin typeface="Bahnschrift" panose="020B0502040204020203" pitchFamily="34" charset="0"/>
              </a:rPr>
              <a:t>trošena</a:t>
            </a:r>
            <a:r>
              <a:rPr lang="en-US" sz="900" dirty="0">
                <a:latin typeface="Bahnschrift" panose="020B0502040204020203" pitchFamily="34" charset="0"/>
              </a:rPr>
              <a:t> </a:t>
            </a:r>
            <a:r>
              <a:rPr lang="en-US" sz="900" dirty="0" err="1">
                <a:latin typeface="Bahnschrift" panose="020B0502040204020203" pitchFamily="34" charset="0"/>
              </a:rPr>
              <a:t>sredstva</a:t>
            </a:r>
            <a:r>
              <a:rPr lang="en-US" sz="900" dirty="0">
                <a:latin typeface="Bahnschrift" panose="020B0502040204020203" pitchFamily="34" charset="0"/>
              </a:rPr>
              <a:t> Fondacija Mozaik</a:t>
            </a:r>
          </a:p>
          <a:p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B9EA71A-B2BB-7183-08AA-AB699B334D15}"/>
              </a:ext>
            </a:extLst>
          </p:cNvPr>
          <p:cNvSpPr txBox="1"/>
          <p:nvPr/>
        </p:nvSpPr>
        <p:spPr>
          <a:xfrm>
            <a:off x="2515030" y="3193659"/>
            <a:ext cx="31956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latin typeface="Bahnschrift" panose="020B0502040204020203" pitchFamily="34" charset="0"/>
              </a:rPr>
              <a:t> 6.004 </a:t>
            </a:r>
            <a:r>
              <a:rPr lang="en-US" sz="2300" b="0" i="0" u="none" strike="noStrike" dirty="0">
                <a:effectLst/>
                <a:latin typeface="Bahnschrift" panose="020B0502040204020203" pitchFamily="34" charset="0"/>
              </a:rPr>
              <a:t>KM</a:t>
            </a:r>
            <a:endParaRPr lang="en-US" sz="23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F886CB4-F328-F86A-282B-CEF11A294C48}"/>
              </a:ext>
            </a:extLst>
          </p:cNvPr>
          <p:cNvSpPr txBox="1"/>
          <p:nvPr/>
        </p:nvSpPr>
        <p:spPr>
          <a:xfrm>
            <a:off x="3167044" y="4550602"/>
            <a:ext cx="31956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latin typeface="Bahnschrift" panose="020B0502040204020203" pitchFamily="34" charset="0"/>
              </a:rPr>
              <a:t>3.002 </a:t>
            </a:r>
            <a:r>
              <a:rPr lang="en-US" sz="2300" b="0" i="0" u="none" strike="noStrike" dirty="0">
                <a:effectLst/>
                <a:latin typeface="Bahnschrift" panose="020B0502040204020203" pitchFamily="34" charset="0"/>
              </a:rPr>
              <a:t>KM</a:t>
            </a:r>
            <a:endParaRPr lang="en-US" sz="23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A7A421-6BEF-806D-C7DA-2035F1D78389}"/>
              </a:ext>
            </a:extLst>
          </p:cNvPr>
          <p:cNvSpPr txBox="1"/>
          <p:nvPr/>
        </p:nvSpPr>
        <p:spPr>
          <a:xfrm>
            <a:off x="4050893" y="5812417"/>
            <a:ext cx="31956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latin typeface="Bahnschrift" panose="020B0502040204020203" pitchFamily="34" charset="0"/>
              </a:rPr>
              <a:t>3.002</a:t>
            </a:r>
            <a:r>
              <a:rPr lang="en-US" sz="2300" b="0" i="0" u="none" strike="noStrike" dirty="0">
                <a:effectLst/>
                <a:latin typeface="Bahnschrift" panose="020B0502040204020203" pitchFamily="34" charset="0"/>
              </a:rPr>
              <a:t> KM</a:t>
            </a:r>
            <a:endParaRPr lang="en-US" sz="2300" dirty="0"/>
          </a:p>
        </p:txBody>
      </p:sp>
      <p:pic>
        <p:nvPicPr>
          <p:cNvPr id="7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3EBD62E-A589-9A49-AF21-73D735674A8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4" t="69922" r="12542"/>
          <a:stretch/>
        </p:blipFill>
        <p:spPr>
          <a:xfrm>
            <a:off x="259723" y="1484060"/>
            <a:ext cx="6219567" cy="174847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6740BF3-2BE1-4A5B-8248-9562A57F55F9}"/>
              </a:ext>
            </a:extLst>
          </p:cNvPr>
          <p:cNvSpPr txBox="1"/>
          <p:nvPr/>
        </p:nvSpPr>
        <p:spPr>
          <a:xfrm>
            <a:off x="1963368" y="1727434"/>
            <a:ext cx="33088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>
                <a:latin typeface="Bahnschrift" panose="020B0502040204020203" pitchFamily="34" charset="0"/>
              </a:rPr>
              <a:t>Registrovani</a:t>
            </a:r>
            <a:r>
              <a:rPr lang="en-US" sz="900" dirty="0">
                <a:latin typeface="Bahnschrift" panose="020B0502040204020203" pitchFamily="34" charset="0"/>
              </a:rPr>
              <a:t> </a:t>
            </a:r>
            <a:r>
              <a:rPr lang="en-US" sz="900" dirty="0" err="1">
                <a:latin typeface="Bahnschrift" panose="020B0502040204020203" pitchFamily="34" charset="0"/>
              </a:rPr>
              <a:t>mikrobiznisi</a:t>
            </a:r>
            <a:endParaRPr lang="en-US" sz="900" dirty="0">
              <a:latin typeface="Bahnschrift" panose="020B0502040204020203" pitchFamily="34" charset="0"/>
            </a:endParaRP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A26680-4D3C-2D76-030D-9CA184444EE3}"/>
              </a:ext>
            </a:extLst>
          </p:cNvPr>
          <p:cNvSpPr txBox="1"/>
          <p:nvPr/>
        </p:nvSpPr>
        <p:spPr>
          <a:xfrm>
            <a:off x="2260608" y="1984622"/>
            <a:ext cx="3195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Bahnschrift" panose="020B0502040204020203" pitchFamily="34" charset="0"/>
              </a:rPr>
              <a:t>3</a:t>
            </a:r>
            <a:endParaRPr lang="en-US" sz="2300" dirty="0"/>
          </a:p>
        </p:txBody>
      </p:sp>
      <p:pic>
        <p:nvPicPr>
          <p:cNvPr id="4" name="Slika 3" descr="Slika koja sadrži tekst&#10;&#10;Opis je automatski generiran">
            <a:extLst>
              <a:ext uri="{FF2B5EF4-FFF2-40B4-BE49-F238E27FC236}">
                <a16:creationId xmlns:a16="http://schemas.microsoft.com/office/drawing/2014/main" id="{109A1327-6906-26C1-2458-74EA64B7E5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8339" y="174651"/>
            <a:ext cx="2003194" cy="456453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75D17A45-010B-079D-839C-C5D33B2D5B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0" y="152087"/>
            <a:ext cx="517935" cy="5804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F51F118-E7D4-0D75-6C3F-D1F16A38832E}"/>
              </a:ext>
            </a:extLst>
          </p:cNvPr>
          <p:cNvSpPr txBox="1"/>
          <p:nvPr/>
        </p:nvSpPr>
        <p:spPr>
          <a:xfrm>
            <a:off x="2991229" y="4054421"/>
            <a:ext cx="22809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Bahnschrift" panose="020B0502040204020203" pitchFamily="34" charset="0"/>
            </a:endParaRPr>
          </a:p>
          <a:p>
            <a:r>
              <a:rPr lang="en-US" sz="1000" dirty="0" err="1">
                <a:latin typeface="Bahnschrift" panose="020B0502040204020203" pitchFamily="34" charset="0"/>
              </a:rPr>
              <a:t>Utrošena</a:t>
            </a:r>
            <a:r>
              <a:rPr lang="en-US" sz="1000" dirty="0">
                <a:latin typeface="Bahnschrift" panose="020B0502040204020203" pitchFamily="34" charset="0"/>
              </a:rPr>
              <a:t> </a:t>
            </a:r>
            <a:r>
              <a:rPr lang="en-US" sz="1000" dirty="0" err="1">
                <a:latin typeface="Bahnschrift" panose="020B0502040204020203" pitchFamily="34" charset="0"/>
              </a:rPr>
              <a:t>sredstva</a:t>
            </a:r>
            <a:r>
              <a:rPr lang="en-US" sz="1000" dirty="0">
                <a:latin typeface="Bahnschrift" panose="020B0502040204020203" pitchFamily="34" charset="0"/>
              </a:rPr>
              <a:t> Općina </a:t>
            </a:r>
            <a:r>
              <a:rPr lang="en-US" sz="1000" dirty="0" err="1">
                <a:latin typeface="Bahnschrift" panose="020B0502040204020203" pitchFamily="34" charset="0"/>
              </a:rPr>
              <a:t>Usora</a:t>
            </a:r>
            <a:endParaRPr lang="en-US" sz="10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470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A99C88-B32D-70B6-045C-CB9D92C14F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956476"/>
              </p:ext>
            </p:extLst>
          </p:nvPr>
        </p:nvGraphicFramePr>
        <p:xfrm>
          <a:off x="288954" y="812269"/>
          <a:ext cx="11774324" cy="5516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Slika 8" descr="Slika koja sadrži tekst&#10;&#10;Opis je automatski generiran">
            <a:extLst>
              <a:ext uri="{FF2B5EF4-FFF2-40B4-BE49-F238E27FC236}">
                <a16:creationId xmlns:a16="http://schemas.microsoft.com/office/drawing/2014/main" id="{D747D80A-723F-3875-BCE9-4478EC6FC9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0835" y="6256772"/>
            <a:ext cx="2402443" cy="601228"/>
          </a:xfrm>
          <a:prstGeom prst="rect">
            <a:avLst/>
          </a:prstGeom>
        </p:spPr>
      </p:pic>
      <p:pic>
        <p:nvPicPr>
          <p:cNvPr id="5" name="Slika 4" descr="Slika koja sadrži tekst&#10;&#10;Opis je automatski generiran">
            <a:extLst>
              <a:ext uri="{FF2B5EF4-FFF2-40B4-BE49-F238E27FC236}">
                <a16:creationId xmlns:a16="http://schemas.microsoft.com/office/drawing/2014/main" id="{052D3D23-D08F-14A0-A5C5-4B5F3465AA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8339" y="174651"/>
            <a:ext cx="2003194" cy="456453"/>
          </a:xfrm>
          <a:prstGeom prst="rect">
            <a:avLst/>
          </a:prstGeo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id="{1A3D819B-361F-6E9E-F774-F79D72A06D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30" y="152087"/>
            <a:ext cx="517935" cy="580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186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6F1B108F3BDA4AAB9AB06F75BAA994" ma:contentTypeVersion="17" ma:contentTypeDescription="Create a new document." ma:contentTypeScope="" ma:versionID="abdec0c24e729db643af961fed5e482d">
  <xsd:schema xmlns:xsd="http://www.w3.org/2001/XMLSchema" xmlns:xs="http://www.w3.org/2001/XMLSchema" xmlns:p="http://schemas.microsoft.com/office/2006/metadata/properties" xmlns:ns2="eacd4161-08db-473d-aab3-8302ab977552" xmlns:ns3="1d41519e-b5a4-4b64-ad3c-48be6eef4770" targetNamespace="http://schemas.microsoft.com/office/2006/metadata/properties" ma:root="true" ma:fieldsID="c48fac4a7ac816156e814e2a77dbca25" ns2:_="" ns3:_="">
    <xsd:import namespace="eacd4161-08db-473d-aab3-8302ab977552"/>
    <xsd:import namespace="1d41519e-b5a4-4b64-ad3c-48be6eef477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cd4161-08db-473d-aab3-8302ab9775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752ce3f-ea84-459d-9584-c258d861c50a}" ma:internalName="TaxCatchAll" ma:showField="CatchAllData" ma:web="eacd4161-08db-473d-aab3-8302ab9775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41519e-b5a4-4b64-ad3c-48be6eef47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c990c86-b621-47bf-96b6-141c7d62bb5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d41519e-b5a4-4b64-ad3c-48be6eef4770">
      <Terms xmlns="http://schemas.microsoft.com/office/infopath/2007/PartnerControls"/>
    </lcf76f155ced4ddcb4097134ff3c332f>
    <TaxCatchAll xmlns="eacd4161-08db-473d-aab3-8302ab977552" xsi:nil="true"/>
  </documentManagement>
</p:properties>
</file>

<file path=customXml/itemProps1.xml><?xml version="1.0" encoding="utf-8"?>
<ds:datastoreItem xmlns:ds="http://schemas.openxmlformats.org/officeDocument/2006/customXml" ds:itemID="{28BAE5F1-B9B6-4402-A1EF-CE331DC592D1}"/>
</file>

<file path=customXml/itemProps2.xml><?xml version="1.0" encoding="utf-8"?>
<ds:datastoreItem xmlns:ds="http://schemas.openxmlformats.org/officeDocument/2006/customXml" ds:itemID="{798FEF12-895C-4951-A8DD-D707929C5F1F}"/>
</file>

<file path=customXml/itemProps3.xml><?xml version="1.0" encoding="utf-8"?>
<ds:datastoreItem xmlns:ds="http://schemas.openxmlformats.org/officeDocument/2006/customXml" ds:itemID="{3B22D7EB-65C3-4275-9119-60D198B86E7D}"/>
</file>

<file path=docProps/app.xml><?xml version="1.0" encoding="utf-8"?>
<Properties xmlns="http://schemas.openxmlformats.org/officeDocument/2006/extended-properties" xmlns:vt="http://schemas.openxmlformats.org/officeDocument/2006/docPropsVTypes">
  <TotalTime>10617</TotalTime>
  <Words>291</Words>
  <Application>Microsoft Office PowerPoint</Application>
  <PresentationFormat>Široki ekran</PresentationFormat>
  <Paragraphs>138</Paragraphs>
  <Slides>20</Slides>
  <Notes>4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20</vt:i4>
      </vt:variant>
    </vt:vector>
  </HeadingPairs>
  <TitlesOfParts>
    <vt:vector size="25" baseType="lpstr">
      <vt:lpstr>Arial</vt:lpstr>
      <vt:lpstr>Bahnschrift</vt:lpstr>
      <vt:lpstr>Calibri</vt:lpstr>
      <vt:lpstr>Calibri Light</vt:lpstr>
      <vt:lpstr>Office Theme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Irma Bečar</dc:creator>
  <cp:lastModifiedBy>Helena Kreća</cp:lastModifiedBy>
  <cp:revision>93</cp:revision>
  <dcterms:created xsi:type="dcterms:W3CDTF">2021-02-01T22:34:57Z</dcterms:created>
  <dcterms:modified xsi:type="dcterms:W3CDTF">2022-11-22T13:49:07Z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0x010100886F1B108F3BDA4AAB9AB06F75BAA994</vt:lpwstr>
  </property>
</Properties>
</file>